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95"/>
  </p:notesMasterIdLst>
  <p:handoutMasterIdLst>
    <p:handoutMasterId r:id="rId96"/>
  </p:handoutMasterIdLst>
  <p:sldIdLst>
    <p:sldId id="585" r:id="rId2"/>
    <p:sldId id="643" r:id="rId3"/>
    <p:sldId id="642" r:id="rId4"/>
    <p:sldId id="644" r:id="rId5"/>
    <p:sldId id="599" r:id="rId6"/>
    <p:sldId id="645" r:id="rId7"/>
    <p:sldId id="600" r:id="rId8"/>
    <p:sldId id="601" r:id="rId9"/>
    <p:sldId id="602" r:id="rId10"/>
    <p:sldId id="603" r:id="rId11"/>
    <p:sldId id="662" r:id="rId12"/>
    <p:sldId id="604" r:id="rId13"/>
    <p:sldId id="607" r:id="rId14"/>
    <p:sldId id="605" r:id="rId15"/>
    <p:sldId id="647" r:id="rId16"/>
    <p:sldId id="648" r:id="rId17"/>
    <p:sldId id="649" r:id="rId18"/>
    <p:sldId id="611" r:id="rId19"/>
    <p:sldId id="612" r:id="rId20"/>
    <p:sldId id="650" r:id="rId21"/>
    <p:sldId id="651" r:id="rId22"/>
    <p:sldId id="615" r:id="rId23"/>
    <p:sldId id="616" r:id="rId24"/>
    <p:sldId id="653" r:id="rId25"/>
    <p:sldId id="652" r:id="rId26"/>
    <p:sldId id="654" r:id="rId27"/>
    <p:sldId id="655" r:id="rId28"/>
    <p:sldId id="721" r:id="rId29"/>
    <p:sldId id="663" r:id="rId30"/>
    <p:sldId id="664" r:id="rId31"/>
    <p:sldId id="665" r:id="rId32"/>
    <p:sldId id="666" r:id="rId33"/>
    <p:sldId id="667" r:id="rId34"/>
    <p:sldId id="668" r:id="rId35"/>
    <p:sldId id="708" r:id="rId36"/>
    <p:sldId id="657" r:id="rId37"/>
    <p:sldId id="656" r:id="rId38"/>
    <p:sldId id="659" r:id="rId39"/>
    <p:sldId id="660" r:id="rId40"/>
    <p:sldId id="661" r:id="rId41"/>
    <p:sldId id="672" r:id="rId42"/>
    <p:sldId id="677" r:id="rId43"/>
    <p:sldId id="678" r:id="rId44"/>
    <p:sldId id="669" r:id="rId45"/>
    <p:sldId id="670" r:id="rId46"/>
    <p:sldId id="671" r:id="rId47"/>
    <p:sldId id="673" r:id="rId48"/>
    <p:sldId id="674" r:id="rId49"/>
    <p:sldId id="675" r:id="rId50"/>
    <p:sldId id="676" r:id="rId51"/>
    <p:sldId id="683" r:id="rId52"/>
    <p:sldId id="679" r:id="rId53"/>
    <p:sldId id="680" r:id="rId54"/>
    <p:sldId id="681" r:id="rId55"/>
    <p:sldId id="682" r:id="rId56"/>
    <p:sldId id="684" r:id="rId57"/>
    <p:sldId id="685" r:id="rId58"/>
    <p:sldId id="686" r:id="rId59"/>
    <p:sldId id="658" r:id="rId60"/>
    <p:sldId id="689" r:id="rId61"/>
    <p:sldId id="690" r:id="rId62"/>
    <p:sldId id="691" r:id="rId63"/>
    <p:sldId id="692" r:id="rId64"/>
    <p:sldId id="639" r:id="rId65"/>
    <p:sldId id="693" r:id="rId66"/>
    <p:sldId id="593" r:id="rId67"/>
    <p:sldId id="705" r:id="rId68"/>
    <p:sldId id="706" r:id="rId69"/>
    <p:sldId id="707" r:id="rId70"/>
    <p:sldId id="694" r:id="rId71"/>
    <p:sldId id="695" r:id="rId72"/>
    <p:sldId id="696" r:id="rId73"/>
    <p:sldId id="697" r:id="rId74"/>
    <p:sldId id="698" r:id="rId75"/>
    <p:sldId id="699" r:id="rId76"/>
    <p:sldId id="700" r:id="rId77"/>
    <p:sldId id="701" r:id="rId78"/>
    <p:sldId id="702" r:id="rId79"/>
    <p:sldId id="703" r:id="rId80"/>
    <p:sldId id="704" r:id="rId81"/>
    <p:sldId id="709" r:id="rId82"/>
    <p:sldId id="710" r:id="rId83"/>
    <p:sldId id="711" r:id="rId84"/>
    <p:sldId id="712" r:id="rId85"/>
    <p:sldId id="713" r:id="rId86"/>
    <p:sldId id="714" r:id="rId87"/>
    <p:sldId id="715" r:id="rId88"/>
    <p:sldId id="716" r:id="rId89"/>
    <p:sldId id="717" r:id="rId90"/>
    <p:sldId id="718" r:id="rId91"/>
    <p:sldId id="719" r:id="rId92"/>
    <p:sldId id="720" r:id="rId93"/>
    <p:sldId id="687" r:id="rId94"/>
  </p:sldIdLst>
  <p:sldSz cx="9144000" cy="6858000" type="screen4x3"/>
  <p:notesSz cx="7010400" cy="9296400"/>
  <p:custDataLst>
    <p:tags r:id="rId97"/>
  </p:custDataLst>
  <p:defaultTextStyle>
    <a:defPPr>
      <a:defRPr lang="en-US"/>
    </a:defPPr>
    <a:lvl1pPr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5pPr>
    <a:lvl6pPr marL="2286000" algn="l" defTabSz="914400" rtl="0" eaLnBrk="1" latinLnBrk="0" hangingPunct="1">
      <a:defRPr kumimoji="1" sz="2400" b="1" kern="1200">
        <a:solidFill>
          <a:schemeClr val="tx1"/>
        </a:solidFill>
        <a:latin typeface="Tahoma" pitchFamily="34" charset="0"/>
        <a:ea typeface="ＭＳ Ｐゴシック" charset="-128"/>
        <a:cs typeface="+mn-cs"/>
      </a:defRPr>
    </a:lvl6pPr>
    <a:lvl7pPr marL="2743200" algn="l" defTabSz="914400" rtl="0" eaLnBrk="1" latinLnBrk="0" hangingPunct="1">
      <a:defRPr kumimoji="1" sz="2400" b="1" kern="1200">
        <a:solidFill>
          <a:schemeClr val="tx1"/>
        </a:solidFill>
        <a:latin typeface="Tahoma" pitchFamily="34" charset="0"/>
        <a:ea typeface="ＭＳ Ｐゴシック" charset="-128"/>
        <a:cs typeface="+mn-cs"/>
      </a:defRPr>
    </a:lvl7pPr>
    <a:lvl8pPr marL="3200400" algn="l" defTabSz="914400" rtl="0" eaLnBrk="1" latinLnBrk="0" hangingPunct="1">
      <a:defRPr kumimoji="1" sz="2400" b="1" kern="1200">
        <a:solidFill>
          <a:schemeClr val="tx1"/>
        </a:solidFill>
        <a:latin typeface="Tahoma" pitchFamily="34" charset="0"/>
        <a:ea typeface="ＭＳ Ｐゴシック" charset="-128"/>
        <a:cs typeface="+mn-cs"/>
      </a:defRPr>
    </a:lvl8pPr>
    <a:lvl9pPr marL="3657600" algn="l" defTabSz="914400" rtl="0" eaLnBrk="1" latinLnBrk="0" hangingPunct="1">
      <a:defRPr kumimoji="1" sz="2400" b="1"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AEAEA"/>
    <a:srgbClr val="DDDDDD"/>
    <a:srgbClr val="C0C0C0"/>
    <a:srgbClr val="B2B2B2"/>
    <a:srgbClr val="FF9900"/>
    <a:srgbClr val="8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87" autoAdjust="0"/>
    <p:restoredTop sz="96241" autoAdjust="0"/>
  </p:normalViewPr>
  <p:slideViewPr>
    <p:cSldViewPr>
      <p:cViewPr varScale="1">
        <p:scale>
          <a:sx n="113" d="100"/>
          <a:sy n="113" d="100"/>
        </p:scale>
        <p:origin x="150" y="108"/>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096"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3036623" cy="464205"/>
          </a:xfrm>
          <a:prstGeom prst="rect">
            <a:avLst/>
          </a:prstGeom>
          <a:noFill/>
          <a:ln w="9525">
            <a:noFill/>
            <a:miter lim="800000"/>
            <a:headEnd/>
            <a:tailEnd/>
          </a:ln>
          <a:effectLst/>
        </p:spPr>
        <p:txBody>
          <a:bodyPr vert="horz" wrap="square" lIns="88159" tIns="44080" rIns="88159" bIns="44080" numCol="1" anchor="t" anchorCtr="0" compatLnSpc="1">
            <a:prstTxWarp prst="textNoShape">
              <a:avLst/>
            </a:prstTxWarp>
          </a:bodyPr>
          <a:lstStyle>
            <a:lvl1pPr defTabSz="879860" eaLnBrk="0" hangingPunct="0">
              <a:defRPr sz="900" b="0">
                <a:latin typeface="Times New Roman" pitchFamily="18" charset="0"/>
              </a:defRPr>
            </a:lvl1pPr>
          </a:lstStyle>
          <a:p>
            <a:r>
              <a:rPr lang="ja-JP" altLang="en-US"/>
              <a:t>SENG521: Software Reliability and Testing</a:t>
            </a:r>
            <a:endParaRPr lang="en-US" altLang="ja-JP"/>
          </a:p>
          <a:p>
            <a:r>
              <a:rPr lang="en-US" altLang="ja-JP"/>
              <a:t>B.H.Far (University of Calgary)</a:t>
            </a:r>
            <a:endParaRPr lang="ja-JP" altLang="en-US"/>
          </a:p>
        </p:txBody>
      </p:sp>
      <p:sp>
        <p:nvSpPr>
          <p:cNvPr id="4099" name="Rectangle 3"/>
          <p:cNvSpPr>
            <a:spLocks noGrp="1" noChangeArrowheads="1"/>
          </p:cNvSpPr>
          <p:nvPr>
            <p:ph type="dt" sz="quarter" idx="1"/>
          </p:nvPr>
        </p:nvSpPr>
        <p:spPr bwMode="auto">
          <a:xfrm>
            <a:off x="3973777" y="1"/>
            <a:ext cx="3036623" cy="464205"/>
          </a:xfrm>
          <a:prstGeom prst="rect">
            <a:avLst/>
          </a:prstGeom>
          <a:noFill/>
          <a:ln w="9525">
            <a:noFill/>
            <a:miter lim="800000"/>
            <a:headEnd/>
            <a:tailEnd/>
          </a:ln>
          <a:effectLst/>
        </p:spPr>
        <p:txBody>
          <a:bodyPr vert="horz" wrap="square" lIns="88159" tIns="44080" rIns="88159" bIns="44080" numCol="1" anchor="t" anchorCtr="0" compatLnSpc="1">
            <a:prstTxWarp prst="textNoShape">
              <a:avLst/>
            </a:prstTxWarp>
          </a:bodyPr>
          <a:lstStyle>
            <a:lvl1pPr algn="r" defTabSz="879860" eaLnBrk="0" hangingPunct="0">
              <a:defRPr sz="900" b="0">
                <a:latin typeface="Times New Roman" pitchFamily="18" charset="0"/>
              </a:defRPr>
            </a:lvl1pPr>
          </a:lstStyle>
          <a:p>
            <a:r>
              <a:rPr lang="en-CA" dirty="0"/>
              <a:t>Winter 2008</a:t>
            </a:r>
            <a:endParaRPr lang="en-US" altLang="ja-JP" dirty="0"/>
          </a:p>
        </p:txBody>
      </p:sp>
      <p:sp>
        <p:nvSpPr>
          <p:cNvPr id="4100" name="Rectangle 4"/>
          <p:cNvSpPr>
            <a:spLocks noGrp="1" noChangeArrowheads="1"/>
          </p:cNvSpPr>
          <p:nvPr>
            <p:ph type="ftr" sz="quarter" idx="2"/>
          </p:nvPr>
        </p:nvSpPr>
        <p:spPr bwMode="auto">
          <a:xfrm>
            <a:off x="0" y="8832195"/>
            <a:ext cx="3845983" cy="464205"/>
          </a:xfrm>
          <a:prstGeom prst="rect">
            <a:avLst/>
          </a:prstGeom>
          <a:noFill/>
          <a:ln w="9525">
            <a:noFill/>
            <a:miter lim="800000"/>
            <a:headEnd/>
            <a:tailEnd/>
          </a:ln>
          <a:effectLst/>
        </p:spPr>
        <p:txBody>
          <a:bodyPr vert="horz" wrap="square" lIns="88159" tIns="44080" rIns="88159" bIns="44080" numCol="1" anchor="b" anchorCtr="0" compatLnSpc="1">
            <a:prstTxWarp prst="textNoShape">
              <a:avLst/>
            </a:prstTxWarp>
          </a:bodyPr>
          <a:lstStyle>
            <a:lvl1pPr defTabSz="879860" eaLnBrk="0" hangingPunct="0">
              <a:defRPr sz="900" b="0">
                <a:latin typeface="Times New Roman" pitchFamily="18" charset="0"/>
              </a:defRPr>
            </a:lvl1pPr>
          </a:lstStyle>
          <a:p>
            <a:r>
              <a:rPr lang="ja-JP" altLang="en-US"/>
              <a:t>http://www.enel.ucalgary.ca/People/far/Lecture/SENG521/</a:t>
            </a:r>
            <a:endParaRPr lang="en-US" altLang="ja-JP"/>
          </a:p>
          <a:p>
            <a:r>
              <a:rPr lang="en-US" altLang="ja-JP"/>
              <a:t>far@ucalgary.ca</a:t>
            </a:r>
          </a:p>
        </p:txBody>
      </p:sp>
      <p:sp>
        <p:nvSpPr>
          <p:cNvPr id="4101" name="Rectangle 5"/>
          <p:cNvSpPr>
            <a:spLocks noGrp="1" noChangeArrowheads="1"/>
          </p:cNvSpPr>
          <p:nvPr>
            <p:ph type="sldNum" sz="quarter" idx="3"/>
          </p:nvPr>
        </p:nvSpPr>
        <p:spPr bwMode="auto">
          <a:xfrm>
            <a:off x="3973777" y="8832195"/>
            <a:ext cx="3036623" cy="464205"/>
          </a:xfrm>
          <a:prstGeom prst="rect">
            <a:avLst/>
          </a:prstGeom>
          <a:noFill/>
          <a:ln w="9525">
            <a:noFill/>
            <a:miter lim="800000"/>
            <a:headEnd/>
            <a:tailEnd/>
          </a:ln>
          <a:effectLst/>
        </p:spPr>
        <p:txBody>
          <a:bodyPr vert="horz" wrap="square" lIns="88159" tIns="44080" rIns="88159" bIns="44080" numCol="1" anchor="b" anchorCtr="0" compatLnSpc="1">
            <a:prstTxWarp prst="textNoShape">
              <a:avLst/>
            </a:prstTxWarp>
          </a:bodyPr>
          <a:lstStyle>
            <a:lvl1pPr algn="r" defTabSz="879860" eaLnBrk="0" hangingPunct="0">
              <a:defRPr sz="900" b="0">
                <a:latin typeface="Times New Roman" pitchFamily="18" charset="0"/>
              </a:defRPr>
            </a:lvl1pPr>
          </a:lstStyle>
          <a:p>
            <a:fld id="{CE4FBD32-EB7D-492D-BD24-4B7A13FA78EA}" type="slidenum">
              <a:rPr lang="ja-JP" altLang="en-US"/>
              <a:pPr/>
              <a:t>‹#›</a:t>
            </a:fld>
            <a:endParaRPr lang="en-US" altLang="ja-JP"/>
          </a:p>
        </p:txBody>
      </p:sp>
    </p:spTree>
    <p:extLst>
      <p:ext uri="{BB962C8B-B14F-4D97-AF65-F5344CB8AC3E}">
        <p14:creationId xmlns:p14="http://schemas.microsoft.com/office/powerpoint/2010/main" val="331499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3036623" cy="464205"/>
          </a:xfrm>
          <a:prstGeom prst="rect">
            <a:avLst/>
          </a:prstGeom>
          <a:noFill/>
          <a:ln w="9525">
            <a:noFill/>
            <a:miter lim="800000"/>
            <a:headEnd/>
            <a:tailEnd/>
          </a:ln>
          <a:effectLst/>
        </p:spPr>
        <p:txBody>
          <a:bodyPr vert="horz" wrap="square" lIns="88159" tIns="44080" rIns="88159" bIns="44080" numCol="1" anchor="t" anchorCtr="0" compatLnSpc="1">
            <a:prstTxWarp prst="textNoShape">
              <a:avLst/>
            </a:prstTxWarp>
          </a:bodyPr>
          <a:lstStyle>
            <a:lvl1pPr defTabSz="879860" eaLnBrk="0" hangingPunct="0">
              <a:defRPr sz="900" b="0">
                <a:latin typeface="Times New Roman" pitchFamily="18" charset="0"/>
              </a:defRPr>
            </a:lvl1pPr>
          </a:lstStyle>
          <a:p>
            <a:r>
              <a:rPr lang="ja-JP" altLang="en-US"/>
              <a:t>SENG521: Software Reliability and Testing</a:t>
            </a:r>
            <a:endParaRPr lang="en-US" altLang="ja-JP"/>
          </a:p>
        </p:txBody>
      </p:sp>
      <p:sp>
        <p:nvSpPr>
          <p:cNvPr id="6147" name="Rectangle 3"/>
          <p:cNvSpPr>
            <a:spLocks noGrp="1" noChangeArrowheads="1"/>
          </p:cNvSpPr>
          <p:nvPr>
            <p:ph type="dt" idx="1"/>
          </p:nvPr>
        </p:nvSpPr>
        <p:spPr bwMode="auto">
          <a:xfrm>
            <a:off x="3973777" y="1"/>
            <a:ext cx="3036623" cy="464205"/>
          </a:xfrm>
          <a:prstGeom prst="rect">
            <a:avLst/>
          </a:prstGeom>
          <a:noFill/>
          <a:ln w="9525">
            <a:noFill/>
            <a:miter lim="800000"/>
            <a:headEnd/>
            <a:tailEnd/>
          </a:ln>
          <a:effectLst/>
        </p:spPr>
        <p:txBody>
          <a:bodyPr vert="horz" wrap="square" lIns="88159" tIns="44080" rIns="88159" bIns="44080" numCol="1" anchor="t" anchorCtr="0" compatLnSpc="1">
            <a:prstTxWarp prst="textNoShape">
              <a:avLst/>
            </a:prstTxWarp>
          </a:bodyPr>
          <a:lstStyle>
            <a:lvl1pPr algn="r" defTabSz="879860" eaLnBrk="0" hangingPunct="0">
              <a:defRPr sz="900" b="0">
                <a:latin typeface="Times New Roman" pitchFamily="18" charset="0"/>
              </a:defRPr>
            </a:lvl1pPr>
          </a:lstStyle>
          <a:p>
            <a:r>
              <a:rPr lang="en-CA"/>
              <a:t>Fall 2006</a:t>
            </a:r>
            <a:endParaRPr lang="en-US" altLang="ja-JP"/>
          </a:p>
        </p:txBody>
      </p:sp>
      <p:sp>
        <p:nvSpPr>
          <p:cNvPr id="6148" name="Rectangle 4"/>
          <p:cNvSpPr>
            <a:spLocks noGrp="1" noRot="1" noChangeAspect="1" noChangeArrowheads="1"/>
          </p:cNvSpPr>
          <p:nvPr>
            <p:ph type="sldImg" idx="2"/>
          </p:nvPr>
        </p:nvSpPr>
        <p:spPr bwMode="auto">
          <a:xfrm>
            <a:off x="1187450" y="700088"/>
            <a:ext cx="4643438" cy="3484562"/>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35634" y="4413024"/>
            <a:ext cx="5139134" cy="4183995"/>
          </a:xfrm>
          <a:prstGeom prst="rect">
            <a:avLst/>
          </a:prstGeom>
          <a:noFill/>
          <a:ln w="9525">
            <a:noFill/>
            <a:miter lim="800000"/>
            <a:headEnd/>
            <a:tailEnd/>
          </a:ln>
          <a:effectLst/>
        </p:spPr>
        <p:txBody>
          <a:bodyPr vert="horz" wrap="square" lIns="88159" tIns="44080" rIns="88159" bIns="44080" numCol="1" anchor="t" anchorCtr="0" compatLnSpc="1">
            <a:prstTxWarp prst="textNoShape">
              <a:avLst/>
            </a:prstTxWarp>
          </a:bodyPr>
          <a:lstStyle/>
          <a:p>
            <a:pPr lvl="0"/>
            <a:r>
              <a:rPr lang="ja-JP" altLang="en-US"/>
              <a:t>マスターテキストの書式設定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6150" name="Rectangle 6"/>
          <p:cNvSpPr>
            <a:spLocks noGrp="1" noChangeArrowheads="1"/>
          </p:cNvSpPr>
          <p:nvPr>
            <p:ph type="ftr" sz="quarter" idx="4"/>
          </p:nvPr>
        </p:nvSpPr>
        <p:spPr bwMode="auto">
          <a:xfrm>
            <a:off x="0" y="8832195"/>
            <a:ext cx="3036623" cy="464205"/>
          </a:xfrm>
          <a:prstGeom prst="rect">
            <a:avLst/>
          </a:prstGeom>
          <a:noFill/>
          <a:ln w="9525">
            <a:noFill/>
            <a:miter lim="800000"/>
            <a:headEnd/>
            <a:tailEnd/>
          </a:ln>
          <a:effectLst/>
        </p:spPr>
        <p:txBody>
          <a:bodyPr vert="horz" wrap="square" lIns="88159" tIns="44080" rIns="88159" bIns="44080" numCol="1" anchor="b" anchorCtr="0" compatLnSpc="1">
            <a:prstTxWarp prst="textNoShape">
              <a:avLst/>
            </a:prstTxWarp>
          </a:bodyPr>
          <a:lstStyle>
            <a:lvl1pPr defTabSz="879860" eaLnBrk="0" hangingPunct="0">
              <a:defRPr sz="900" b="0">
                <a:latin typeface="Times New Roman" pitchFamily="18" charset="0"/>
              </a:defRPr>
            </a:lvl1pPr>
          </a:lstStyle>
          <a:p>
            <a:r>
              <a:rPr lang="ja-JP" altLang="en-US"/>
              <a:t>http://www.enel.ucalgary.ca/People/far/Lecture/SENG521/</a:t>
            </a:r>
            <a:endParaRPr lang="en-US" altLang="ja-JP"/>
          </a:p>
        </p:txBody>
      </p:sp>
      <p:sp>
        <p:nvSpPr>
          <p:cNvPr id="6151" name="Rectangle 7"/>
          <p:cNvSpPr>
            <a:spLocks noGrp="1" noChangeArrowheads="1"/>
          </p:cNvSpPr>
          <p:nvPr>
            <p:ph type="sldNum" sz="quarter" idx="5"/>
          </p:nvPr>
        </p:nvSpPr>
        <p:spPr bwMode="auto">
          <a:xfrm>
            <a:off x="3973777" y="8832195"/>
            <a:ext cx="3036623" cy="464205"/>
          </a:xfrm>
          <a:prstGeom prst="rect">
            <a:avLst/>
          </a:prstGeom>
          <a:noFill/>
          <a:ln w="9525">
            <a:noFill/>
            <a:miter lim="800000"/>
            <a:headEnd/>
            <a:tailEnd/>
          </a:ln>
          <a:effectLst/>
        </p:spPr>
        <p:txBody>
          <a:bodyPr vert="horz" wrap="square" lIns="88159" tIns="44080" rIns="88159" bIns="44080" numCol="1" anchor="b" anchorCtr="0" compatLnSpc="1">
            <a:prstTxWarp prst="textNoShape">
              <a:avLst/>
            </a:prstTxWarp>
          </a:bodyPr>
          <a:lstStyle>
            <a:lvl1pPr algn="r" defTabSz="879860" eaLnBrk="0" hangingPunct="0">
              <a:defRPr sz="900" b="0">
                <a:latin typeface="Times New Roman" pitchFamily="18" charset="0"/>
              </a:defRPr>
            </a:lvl1pPr>
          </a:lstStyle>
          <a:p>
            <a:fld id="{66AB684B-4771-4832-B527-9B303267B3C8}" type="slidenum">
              <a:rPr lang="ja-JP" altLang="en-US"/>
              <a:pPr/>
              <a:t>‹#›</a:t>
            </a:fld>
            <a:endParaRPr lang="en-US" altLang="ja-JP"/>
          </a:p>
        </p:txBody>
      </p:sp>
    </p:spTree>
    <p:extLst>
      <p:ext uri="{BB962C8B-B14F-4D97-AF65-F5344CB8AC3E}">
        <p14:creationId xmlns:p14="http://schemas.microsoft.com/office/powerpoint/2010/main" val="649605658"/>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255B3A4-0BA9-4CF9-A024-032091B008FF}" type="slidenum">
              <a:rPr lang="ja-JP" altLang="en-US"/>
              <a:pPr/>
              <a:t>1</a:t>
            </a:fld>
            <a:endParaRPr lang="en-US" altLang="ja-JP"/>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838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FF766398-18DD-4047-8EA5-3C123EA0D6C2}" type="slidenum">
              <a:rPr lang="ja-JP" altLang="en-US"/>
              <a:pPr/>
              <a:t>29</a:t>
            </a:fld>
            <a:endParaRPr lang="en-US" altLang="ja-JP"/>
          </a:p>
        </p:txBody>
      </p:sp>
      <p:sp>
        <p:nvSpPr>
          <p:cNvPr id="2298882" name="Rectangle 2"/>
          <p:cNvSpPr>
            <a:spLocks noGrp="1" noRot="1" noChangeAspect="1" noChangeArrowheads="1" noTextEdit="1"/>
          </p:cNvSpPr>
          <p:nvPr>
            <p:ph type="sldImg"/>
          </p:nvPr>
        </p:nvSpPr>
        <p:spPr>
          <a:ln/>
        </p:spPr>
      </p:sp>
      <p:sp>
        <p:nvSpPr>
          <p:cNvPr id="229888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764054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0F05B187-8EA4-4FC2-A999-1FBB42E79D30}" type="slidenum">
              <a:rPr lang="ja-JP" altLang="en-US"/>
              <a:pPr/>
              <a:t>30</a:t>
            </a:fld>
            <a:endParaRPr lang="en-US" altLang="ja-JP"/>
          </a:p>
        </p:txBody>
      </p:sp>
      <p:sp>
        <p:nvSpPr>
          <p:cNvPr id="2300930" name="Rectangle 2"/>
          <p:cNvSpPr>
            <a:spLocks noGrp="1" noRot="1" noChangeAspect="1" noChangeArrowheads="1" noTextEdit="1"/>
          </p:cNvSpPr>
          <p:nvPr>
            <p:ph type="sldImg"/>
          </p:nvPr>
        </p:nvSpPr>
        <p:spPr>
          <a:ln/>
        </p:spPr>
      </p:sp>
      <p:sp>
        <p:nvSpPr>
          <p:cNvPr id="230093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55283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089D399C-9B5B-4AF9-887A-C1342D5B36EB}" type="slidenum">
              <a:rPr lang="ja-JP" altLang="en-US"/>
              <a:pPr/>
              <a:t>31</a:t>
            </a:fld>
            <a:endParaRPr lang="en-US" altLang="ja-JP"/>
          </a:p>
        </p:txBody>
      </p:sp>
      <p:sp>
        <p:nvSpPr>
          <p:cNvPr id="2302978" name="Rectangle 2"/>
          <p:cNvSpPr>
            <a:spLocks noGrp="1" noRot="1" noChangeAspect="1" noChangeArrowheads="1" noTextEdit="1"/>
          </p:cNvSpPr>
          <p:nvPr>
            <p:ph type="sldImg"/>
          </p:nvPr>
        </p:nvSpPr>
        <p:spPr>
          <a:ln/>
        </p:spPr>
      </p:sp>
      <p:sp>
        <p:nvSpPr>
          <p:cNvPr id="23029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80941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2BB5CAE0-67A2-490A-BC99-8E1598B2D8BE}" type="slidenum">
              <a:rPr lang="ja-JP" altLang="en-US"/>
              <a:pPr/>
              <a:t>32</a:t>
            </a:fld>
            <a:endParaRPr lang="en-US" altLang="ja-JP"/>
          </a:p>
        </p:txBody>
      </p:sp>
      <p:sp>
        <p:nvSpPr>
          <p:cNvPr id="2305026" name="Rectangle 2"/>
          <p:cNvSpPr>
            <a:spLocks noGrp="1" noRot="1" noChangeAspect="1" noChangeArrowheads="1" noTextEdit="1"/>
          </p:cNvSpPr>
          <p:nvPr>
            <p:ph type="sldImg"/>
          </p:nvPr>
        </p:nvSpPr>
        <p:spPr>
          <a:ln/>
        </p:spPr>
      </p:sp>
      <p:sp>
        <p:nvSpPr>
          <p:cNvPr id="230502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726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D75FF3D-61F4-4C3C-B4DE-E234BD6627F2}" type="slidenum">
              <a:rPr lang="ja-JP" altLang="en-US"/>
              <a:pPr/>
              <a:t>33</a:t>
            </a:fld>
            <a:endParaRPr lang="en-US" altLang="ja-JP"/>
          </a:p>
        </p:txBody>
      </p:sp>
      <p:sp>
        <p:nvSpPr>
          <p:cNvPr id="2307074" name="Rectangle 2"/>
          <p:cNvSpPr>
            <a:spLocks noGrp="1" noRot="1" noChangeAspect="1" noChangeArrowheads="1" noTextEdit="1"/>
          </p:cNvSpPr>
          <p:nvPr>
            <p:ph type="sldImg"/>
          </p:nvPr>
        </p:nvSpPr>
        <p:spPr>
          <a:ln/>
        </p:spPr>
      </p:sp>
      <p:sp>
        <p:nvSpPr>
          <p:cNvPr id="230707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3868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9298B77-7D46-49E6-A324-6C34F7971458}" type="slidenum">
              <a:rPr lang="ja-JP" altLang="en-US"/>
              <a:pPr/>
              <a:t>34</a:t>
            </a:fld>
            <a:endParaRPr lang="en-US" altLang="ja-JP"/>
          </a:p>
        </p:txBody>
      </p:sp>
      <p:sp>
        <p:nvSpPr>
          <p:cNvPr id="2309122" name="Rectangle 2"/>
          <p:cNvSpPr>
            <a:spLocks noGrp="1" noRot="1" noChangeAspect="1" noChangeArrowheads="1" noTextEdit="1"/>
          </p:cNvSpPr>
          <p:nvPr>
            <p:ph type="sldImg"/>
          </p:nvPr>
        </p:nvSpPr>
        <p:spPr>
          <a:ln/>
        </p:spPr>
      </p:sp>
      <p:sp>
        <p:nvSpPr>
          <p:cNvPr id="23091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322579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In ECT we select one or more values from the range (nominal value) for each variable.</a:t>
            </a:r>
            <a:r>
              <a:rPr lang="en-US" baseline="0" dirty="0"/>
              <a:t> In BVT we select them from the boundaries and close to boundaries.</a:t>
            </a:r>
            <a:endParaRPr lang="en-US" dirty="0"/>
          </a:p>
          <a:p>
            <a:pPr defTabSz="881390">
              <a:defRPr/>
            </a:pPr>
            <a:r>
              <a:rPr lang="en-US" dirty="0"/>
              <a:t>There exist a tool integrated into case tools such as Software Through Pictures and Teamwork for boundary testing</a:t>
            </a:r>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40</a:t>
            </a:fld>
            <a:endParaRPr lang="en-US" altLang="ja-JP"/>
          </a:p>
        </p:txBody>
      </p:sp>
    </p:spTree>
    <p:extLst>
      <p:ext uri="{BB962C8B-B14F-4D97-AF65-F5344CB8AC3E}">
        <p14:creationId xmlns:p14="http://schemas.microsoft.com/office/powerpoint/2010/main" val="404754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6235D91E-035E-45AE-B794-A59FE833ECDD}" type="slidenum">
              <a:rPr lang="ja-JP" altLang="en-US"/>
              <a:pPr/>
              <a:t>44</a:t>
            </a:fld>
            <a:endParaRPr lang="en-US" altLang="ja-JP"/>
          </a:p>
        </p:txBody>
      </p:sp>
      <p:sp>
        <p:nvSpPr>
          <p:cNvPr id="2311170" name="Rectangle 2"/>
          <p:cNvSpPr>
            <a:spLocks noGrp="1" noRot="1" noChangeAspect="1" noChangeArrowheads="1" noTextEdit="1"/>
          </p:cNvSpPr>
          <p:nvPr>
            <p:ph type="sldImg"/>
          </p:nvPr>
        </p:nvSpPr>
        <p:spPr>
          <a:ln/>
        </p:spPr>
      </p:sp>
      <p:sp>
        <p:nvSpPr>
          <p:cNvPr id="231117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414143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A193E6C2-D838-43CC-9202-3AB3643BA3FC}" type="slidenum">
              <a:rPr lang="ja-JP" altLang="en-US"/>
              <a:pPr/>
              <a:t>45</a:t>
            </a:fld>
            <a:endParaRPr lang="en-US" altLang="ja-JP"/>
          </a:p>
        </p:txBody>
      </p:sp>
      <p:sp>
        <p:nvSpPr>
          <p:cNvPr id="2313218" name="Rectangle 2"/>
          <p:cNvSpPr>
            <a:spLocks noGrp="1" noRot="1" noChangeAspect="1" noChangeArrowheads="1" noTextEdit="1"/>
          </p:cNvSpPr>
          <p:nvPr>
            <p:ph type="sldImg"/>
          </p:nvPr>
        </p:nvSpPr>
        <p:spPr>
          <a:ln/>
        </p:spPr>
      </p:sp>
      <p:sp>
        <p:nvSpPr>
          <p:cNvPr id="231321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693993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1373A543-8416-4D6B-BC14-EF7B067485AE}" type="slidenum">
              <a:rPr lang="ja-JP" altLang="en-US"/>
              <a:pPr/>
              <a:t>46</a:t>
            </a:fld>
            <a:endParaRPr lang="en-US" altLang="ja-JP"/>
          </a:p>
        </p:txBody>
      </p:sp>
      <p:sp>
        <p:nvSpPr>
          <p:cNvPr id="2315266" name="Rectangle 2"/>
          <p:cNvSpPr>
            <a:spLocks noGrp="1" noRot="1" noChangeAspect="1" noChangeArrowheads="1" noTextEdit="1"/>
          </p:cNvSpPr>
          <p:nvPr>
            <p:ph type="sldImg"/>
          </p:nvPr>
        </p:nvSpPr>
        <p:spPr>
          <a:ln/>
        </p:spPr>
      </p:sp>
      <p:sp>
        <p:nvSpPr>
          <p:cNvPr id="231526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30344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gn="just"/>
            <a:r>
              <a:rPr lang="en-CA" b="0" dirty="0"/>
              <a:t>Exhaustive testing is impractical</a:t>
            </a:r>
          </a:p>
          <a:p>
            <a:pPr marL="330521" indent="-330521" algn="just"/>
            <a:r>
              <a:rPr lang="en-CA" b="0" dirty="0"/>
              <a:t>We need techniques to identify test cases with the most likelihood of finding a defect out of the possible many.</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a:t>
            </a:fld>
            <a:endParaRPr lang="en-US" altLang="ja-JP"/>
          </a:p>
        </p:txBody>
      </p:sp>
    </p:spTree>
    <p:extLst>
      <p:ext uri="{BB962C8B-B14F-4D97-AF65-F5344CB8AC3E}">
        <p14:creationId xmlns:p14="http://schemas.microsoft.com/office/powerpoint/2010/main" val="137566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EB2ADF63-E334-43BC-A546-D1F7EB8C1C84}" type="slidenum">
              <a:rPr lang="ja-JP" altLang="en-US"/>
              <a:pPr/>
              <a:t>47</a:t>
            </a:fld>
            <a:endParaRPr lang="en-US" altLang="ja-JP"/>
          </a:p>
        </p:txBody>
      </p:sp>
      <p:sp>
        <p:nvSpPr>
          <p:cNvPr id="2341890" name="Rectangle 2"/>
          <p:cNvSpPr>
            <a:spLocks noGrp="1" noRot="1" noChangeAspect="1" noChangeArrowheads="1" noTextEdit="1"/>
          </p:cNvSpPr>
          <p:nvPr>
            <p:ph type="sldImg"/>
          </p:nvPr>
        </p:nvSpPr>
        <p:spPr>
          <a:ln/>
        </p:spPr>
      </p:sp>
      <p:sp>
        <p:nvSpPr>
          <p:cNvPr id="234189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02967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8DE550BA-E924-4E04-B67C-851BFB598266}" type="slidenum">
              <a:rPr lang="ja-JP" altLang="en-US"/>
              <a:pPr/>
              <a:t>48</a:t>
            </a:fld>
            <a:endParaRPr lang="en-US" altLang="ja-JP"/>
          </a:p>
        </p:txBody>
      </p:sp>
      <p:sp>
        <p:nvSpPr>
          <p:cNvPr id="2343938" name="Rectangle 2"/>
          <p:cNvSpPr>
            <a:spLocks noGrp="1" noRot="1" noChangeAspect="1" noChangeArrowheads="1" noTextEdit="1"/>
          </p:cNvSpPr>
          <p:nvPr>
            <p:ph type="sldImg"/>
          </p:nvPr>
        </p:nvSpPr>
        <p:spPr>
          <a:ln/>
        </p:spPr>
      </p:sp>
      <p:sp>
        <p:nvSpPr>
          <p:cNvPr id="2343939" name="Rectangle 3"/>
          <p:cNvSpPr>
            <a:spLocks noGrp="1" noChangeArrowheads="1"/>
          </p:cNvSpPr>
          <p:nvPr>
            <p:ph type="body" idx="1"/>
          </p:nvPr>
        </p:nvSpPr>
        <p:spPr/>
        <p:txBody>
          <a:bodyPr/>
          <a:lstStyle/>
          <a:p>
            <a:r>
              <a:rPr lang="en-US" dirty="0"/>
              <a:t>Notice that we are not considering whether each</a:t>
            </a:r>
            <a:r>
              <a:rPr lang="en-US" baseline="0" dirty="0"/>
              <a:t> character is a single (e.g. </a:t>
            </a:r>
            <a:r>
              <a:rPr lang="en-US" baseline="0" dirty="0" err="1"/>
              <a:t>Ascii</a:t>
            </a:r>
            <a:r>
              <a:rPr lang="en-US" baseline="0" dirty="0"/>
              <a:t>) or double (e.g. Asian) byte character because it is not part of the requirement. </a:t>
            </a:r>
          </a:p>
          <a:p>
            <a:r>
              <a:rPr lang="en-US" baseline="0" dirty="0"/>
              <a:t>Therefore be prepared to have the test case fail, even if all the conditions are satisfied, due to missing requirements.</a:t>
            </a:r>
            <a:endParaRPr lang="en-CA" dirty="0"/>
          </a:p>
        </p:txBody>
      </p:sp>
    </p:spTree>
    <p:extLst>
      <p:ext uri="{BB962C8B-B14F-4D97-AF65-F5344CB8AC3E}">
        <p14:creationId xmlns:p14="http://schemas.microsoft.com/office/powerpoint/2010/main" val="211571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08300860-2770-4B20-BE7B-965C1E20FE27}" type="slidenum">
              <a:rPr lang="ja-JP" altLang="en-US"/>
              <a:pPr/>
              <a:t>49</a:t>
            </a:fld>
            <a:endParaRPr lang="en-US" altLang="ja-JP"/>
          </a:p>
        </p:txBody>
      </p:sp>
      <p:sp>
        <p:nvSpPr>
          <p:cNvPr id="2345986" name="Rectangle 2"/>
          <p:cNvSpPr>
            <a:spLocks noGrp="1" noRot="1" noChangeAspect="1" noChangeArrowheads="1" noTextEdit="1"/>
          </p:cNvSpPr>
          <p:nvPr>
            <p:ph type="sldImg"/>
          </p:nvPr>
        </p:nvSpPr>
        <p:spPr>
          <a:ln/>
        </p:spPr>
      </p:sp>
      <p:sp>
        <p:nvSpPr>
          <p:cNvPr id="23459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344557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ECDADAD2-C25B-4FDC-934C-3F12F229A2D9}" type="slidenum">
              <a:rPr lang="ja-JP" altLang="en-US"/>
              <a:pPr/>
              <a:t>50</a:t>
            </a:fld>
            <a:endParaRPr lang="en-US" altLang="ja-JP"/>
          </a:p>
        </p:txBody>
      </p:sp>
      <p:sp>
        <p:nvSpPr>
          <p:cNvPr id="2348034" name="Rectangle 2"/>
          <p:cNvSpPr>
            <a:spLocks noGrp="1" noRot="1" noChangeAspect="1" noChangeArrowheads="1" noTextEdit="1"/>
          </p:cNvSpPr>
          <p:nvPr>
            <p:ph type="sldImg"/>
          </p:nvPr>
        </p:nvSpPr>
        <p:spPr>
          <a:ln/>
        </p:spPr>
      </p:sp>
      <p:sp>
        <p:nvSpPr>
          <p:cNvPr id="234803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07209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72" tIns="46586" rIns="93172" bIns="46586" anchor="b"/>
          <a:lstStyle/>
          <a:p>
            <a:pPr algn="r" defTabSz="931887"/>
            <a:fld id="{313F6D85-A652-4232-8533-887EA1DC01D9}" type="slidenum">
              <a:rPr lang="en-US" sz="1300">
                <a:latin typeface="Times New Roman" pitchFamily="18" charset="0"/>
              </a:rPr>
              <a:pPr algn="r" defTabSz="931887"/>
              <a:t>64</a:t>
            </a:fld>
            <a:endParaRPr lang="en-US" sz="1300">
              <a:latin typeface="Times New Roman" pitchFamily="18" charset="0"/>
            </a:endParaRPr>
          </a:p>
        </p:txBody>
      </p:sp>
      <p:sp>
        <p:nvSpPr>
          <p:cNvPr id="943107" name="Rectangle 2"/>
          <p:cNvSpPr>
            <a:spLocks noGrp="1" noRot="1" noChangeAspect="1" noChangeArrowheads="1" noTextEdit="1"/>
          </p:cNvSpPr>
          <p:nvPr>
            <p:ph type="sldImg"/>
          </p:nvPr>
        </p:nvSpPr>
        <p:spPr>
          <a:solidFill>
            <a:srgbClr val="FFFFFF"/>
          </a:solidFill>
          <a:ln/>
        </p:spPr>
      </p:sp>
      <p:sp>
        <p:nvSpPr>
          <p:cNvPr id="943108" name="Rectangle 3"/>
          <p:cNvSpPr>
            <a:spLocks noGrp="1" noChangeArrowheads="1"/>
          </p:cNvSpPr>
          <p:nvPr>
            <p:ph type="body" idx="1"/>
          </p:nvPr>
        </p:nvSpPr>
        <p:spPr>
          <a:xfrm>
            <a:off x="935634" y="4416099"/>
            <a:ext cx="5139134" cy="4182457"/>
          </a:xfrm>
          <a:solidFill>
            <a:srgbClr val="FFFFFF"/>
          </a:solidFill>
          <a:ln>
            <a:solidFill>
              <a:srgbClr val="000000"/>
            </a:solidFill>
          </a:ln>
        </p:spPr>
        <p:txBody>
          <a:bodyPr lIns="91704" tIns="45852" rIns="91704" bIns="45852"/>
          <a:lstStyle/>
          <a:p>
            <a:r>
              <a:rPr lang="en-US" dirty="0"/>
              <a:t>It is not very effective to model memory as decision variables …. See state machine models</a:t>
            </a:r>
          </a:p>
          <a:p>
            <a:r>
              <a:rPr lang="en-US" dirty="0"/>
              <a:t>E.g.: credit line extension decision depends not only on current account characteristics and status but also on account history – more difficult to model with decision table</a:t>
            </a:r>
          </a:p>
          <a:p>
            <a:r>
              <a:rPr lang="en-US" dirty="0"/>
              <a:t>e.g.: a temperature control system using room temperature and user set temperature to control heating does not use history – easier to model with decision table</a:t>
            </a:r>
          </a:p>
          <a:p>
            <a:endParaRPr lang="en-US" dirty="0"/>
          </a:p>
          <a:p>
            <a:r>
              <a:rPr lang="en-US" dirty="0"/>
              <a:t>Input order may be important when inputs are event </a:t>
            </a:r>
            <a:r>
              <a:rPr lang="en-US" dirty="0" err="1"/>
              <a:t>occurences</a:t>
            </a:r>
            <a:r>
              <a:rPr lang="en-US" dirty="0"/>
              <a:t>, that have an order of arrival</a:t>
            </a:r>
          </a:p>
        </p:txBody>
      </p:sp>
    </p:spTree>
    <p:extLst>
      <p:ext uri="{BB962C8B-B14F-4D97-AF65-F5344CB8AC3E}">
        <p14:creationId xmlns:p14="http://schemas.microsoft.com/office/powerpoint/2010/main" val="321042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of representing the triangle decision table … less readable but possibly more adapted to cases with many conditions</a:t>
            </a:r>
          </a:p>
          <a:p>
            <a:r>
              <a:rPr lang="en-US" dirty="0"/>
              <a:t>Directly exploitable for test case generation</a:t>
            </a:r>
          </a:p>
          <a:p>
            <a:r>
              <a:rPr lang="en-US" dirty="0"/>
              <a:t>Refinement of the first condition here: 3 conditions for “ a, b, c are a triangle?”</a:t>
            </a:r>
          </a:p>
          <a:p>
            <a:r>
              <a:rPr lang="en-US" dirty="0"/>
              <a:t>11 categories of test cases: total coverage -&gt; minimum of 11 test cases</a:t>
            </a:r>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65</a:t>
            </a:fld>
            <a:endParaRPr lang="en-US" altLang="ja-JP"/>
          </a:p>
        </p:txBody>
      </p:sp>
    </p:spTree>
    <p:extLst>
      <p:ext uri="{BB962C8B-B14F-4D97-AF65-F5344CB8AC3E}">
        <p14:creationId xmlns:p14="http://schemas.microsoft.com/office/powerpoint/2010/main" val="2792473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obtain 11 test cases: three impossible cases (?), three ways to fail the triangle property, one way to get an equilateral triangle, one way to get a scalene triangle, and three ways to get an isosceles triangle</a:t>
            </a:r>
          </a:p>
          <a:p>
            <a:r>
              <a:rPr lang="en-US" dirty="0"/>
              <a:t>Impossible cases cannot be entered by the user (obviously) but may be the result of a bug in the condition implementations. The system may still need to be robust to it and detect it. </a:t>
            </a:r>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66</a:t>
            </a:fld>
            <a:endParaRPr lang="en-US" altLang="ja-JP"/>
          </a:p>
        </p:txBody>
      </p:sp>
    </p:spTree>
    <p:extLst>
      <p:ext uri="{BB962C8B-B14F-4D97-AF65-F5344CB8AC3E}">
        <p14:creationId xmlns:p14="http://schemas.microsoft.com/office/powerpoint/2010/main" val="1622013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dirty="0"/>
              <a:t>To combine two or more columns, look for two or more columns that result in the same combination of actions.  Note that the actions must be the same for all of the actions in the table, not just some of them.  In these columns, some of the conditions will be the same, and some will be different.  The ones that are different obviously don’t affect the outcome.  So, we can replace the conditions that are different in those columns with the dash character (“-”). The dash usually means either I don’t care, it doesn’t matter, or it can’t happen, given the other conditions. </a:t>
            </a:r>
            <a:endParaRPr lang="en-CA" dirty="0"/>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69</a:t>
            </a:fld>
            <a:endParaRPr lang="en-US" altLang="ja-JP"/>
          </a:p>
        </p:txBody>
      </p:sp>
    </p:spTree>
    <p:extLst>
      <p:ext uri="{BB962C8B-B14F-4D97-AF65-F5344CB8AC3E}">
        <p14:creationId xmlns:p14="http://schemas.microsoft.com/office/powerpoint/2010/main" val="2567837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71</a:t>
            </a:fld>
            <a:endParaRPr lang="en-US" altLang="ja-JP"/>
          </a:p>
        </p:txBody>
      </p:sp>
    </p:spTree>
    <p:extLst>
      <p:ext uri="{BB962C8B-B14F-4D97-AF65-F5344CB8AC3E}">
        <p14:creationId xmlns:p14="http://schemas.microsoft.com/office/powerpoint/2010/main" val="47021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Web interfaces; on-line examination; architectural floor planning, etc. </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72</a:t>
            </a:fld>
            <a:endParaRPr lang="en-US" altLang="ja-JP"/>
          </a:p>
        </p:txBody>
      </p:sp>
    </p:spTree>
    <p:extLst>
      <p:ext uri="{BB962C8B-B14F-4D97-AF65-F5344CB8AC3E}">
        <p14:creationId xmlns:p14="http://schemas.microsoft.com/office/powerpoint/2010/main" val="3416055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72" tIns="46586" rIns="93172" bIns="46586" anchor="b"/>
          <a:lstStyle/>
          <a:p>
            <a:pPr algn="r" defTabSz="931887"/>
            <a:fld id="{88BD7929-9685-474D-A7D4-A05365FF8800}" type="slidenum">
              <a:rPr lang="en-US" sz="1300">
                <a:latin typeface="Times New Roman" pitchFamily="18" charset="0"/>
              </a:rPr>
              <a:pPr algn="r" defTabSz="931887"/>
              <a:t>9</a:t>
            </a:fld>
            <a:endParaRPr lang="en-US" sz="1300">
              <a:latin typeface="Times New Roman" pitchFamily="18" charset="0"/>
            </a:endParaRPr>
          </a:p>
        </p:txBody>
      </p:sp>
      <p:sp>
        <p:nvSpPr>
          <p:cNvPr id="690179" name="Rectangle 2"/>
          <p:cNvSpPr>
            <a:spLocks noGrp="1" noRot="1" noChangeAspect="1" noChangeArrowheads="1" noTextEdit="1"/>
          </p:cNvSpPr>
          <p:nvPr>
            <p:ph type="sldImg"/>
          </p:nvPr>
        </p:nvSpPr>
        <p:spPr>
          <a:solidFill>
            <a:srgbClr val="FFFFFF"/>
          </a:solidFill>
          <a:ln/>
        </p:spPr>
      </p:sp>
      <p:sp>
        <p:nvSpPr>
          <p:cNvPr id="690180" name="Rectangle 3"/>
          <p:cNvSpPr>
            <a:spLocks noGrp="1" noChangeArrowheads="1"/>
          </p:cNvSpPr>
          <p:nvPr>
            <p:ph type="body" idx="1"/>
          </p:nvPr>
        </p:nvSpPr>
        <p:spPr>
          <a:xfrm>
            <a:off x="935634" y="4416099"/>
            <a:ext cx="5139134" cy="4182457"/>
          </a:xfrm>
          <a:solidFill>
            <a:srgbClr val="FFFFFF"/>
          </a:solidFill>
          <a:ln>
            <a:solidFill>
              <a:srgbClr val="000000"/>
            </a:solidFill>
          </a:ln>
        </p:spPr>
        <p:txBody>
          <a:bodyPr lIns="91704" tIns="45852" rIns="91704" bIns="45852"/>
          <a:lstStyle/>
          <a:p>
            <a:r>
              <a:rPr lang="en-US"/>
              <a:t>Inputs in an equivalence class are assumed to be “treated the same” by the system … this is the key to the definition of good equivalence classes</a:t>
            </a:r>
          </a:p>
        </p:txBody>
      </p:sp>
    </p:spTree>
    <p:extLst>
      <p:ext uri="{BB962C8B-B14F-4D97-AF65-F5344CB8AC3E}">
        <p14:creationId xmlns:p14="http://schemas.microsoft.com/office/powerpoint/2010/main" val="88891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CA" sz="1200" b="0" i="0" u="none" strike="noStrike" kern="1200" baseline="0" dirty="0">
                <a:solidFill>
                  <a:schemeClr val="tx1"/>
                </a:solidFill>
                <a:latin typeface="Times New Roman" pitchFamily="18" charset="0"/>
                <a:ea typeface="ＭＳ Ｐ明朝" pitchFamily="18" charset="-128"/>
                <a:cs typeface="+mn-cs"/>
              </a:rPr>
              <a:t>Figure above gives an example of a covering array for all 3-way interactions of 10 binary parameters (columns) in only 13 tests (rows). It can be seen that any three columns chosen out of </a:t>
            </a:r>
            <a:r>
              <a:rPr kumimoji="1" lang="en-CA" sz="1200" b="0" i="0" u="none" strike="noStrike" kern="1200" baseline="0">
                <a:solidFill>
                  <a:schemeClr val="tx1"/>
                </a:solidFill>
                <a:latin typeface="Times New Roman" pitchFamily="18" charset="0"/>
                <a:ea typeface="ＭＳ Ｐ明朝" pitchFamily="18" charset="-128"/>
                <a:cs typeface="+mn-cs"/>
              </a:rPr>
              <a:t>ten columns, </a:t>
            </a:r>
            <a:r>
              <a:rPr kumimoji="1" lang="en-CA" sz="1200" b="0" i="0" u="none" strike="noStrike" kern="1200" baseline="0" dirty="0">
                <a:solidFill>
                  <a:schemeClr val="tx1"/>
                </a:solidFill>
                <a:latin typeface="Times New Roman" pitchFamily="18" charset="0"/>
                <a:ea typeface="ＭＳ Ｐ明朝" pitchFamily="18" charset="-128"/>
                <a:cs typeface="+mn-cs"/>
              </a:rPr>
              <a:t>contain all eight possible values of the </a:t>
            </a:r>
            <a:r>
              <a:rPr kumimoji="1" lang="en-CA" sz="1200" b="0" i="0" u="none" strike="noStrike" kern="1200" baseline="0">
                <a:solidFill>
                  <a:schemeClr val="tx1"/>
                </a:solidFill>
                <a:latin typeface="Times New Roman" pitchFamily="18" charset="0"/>
                <a:ea typeface="ＭＳ Ｐ明朝" pitchFamily="18" charset="-128"/>
                <a:cs typeface="+mn-cs"/>
              </a:rPr>
              <a:t>three parameters: 000,001,010,011,100,101,110,111</a:t>
            </a:r>
            <a:r>
              <a:rPr kumimoji="1" lang="en-CA" sz="1200" b="0" i="0" u="none" strike="noStrike" kern="1200" baseline="0" dirty="0">
                <a:solidFill>
                  <a:schemeClr val="tx1"/>
                </a:solidFill>
                <a:latin typeface="Times New Roman" pitchFamily="18" charset="0"/>
                <a:ea typeface="ＭＳ Ｐ明朝" pitchFamily="18" charset="-128"/>
                <a:cs typeface="+mn-cs"/>
              </a:rPr>
              <a:t>.</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77</a:t>
            </a:fld>
            <a:endParaRPr lang="en-US" altLang="ja-JP"/>
          </a:p>
        </p:txBody>
      </p:sp>
    </p:spTree>
    <p:extLst>
      <p:ext uri="{BB962C8B-B14F-4D97-AF65-F5344CB8AC3E}">
        <p14:creationId xmlns:p14="http://schemas.microsoft.com/office/powerpoint/2010/main" val="679984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79</a:t>
            </a:fld>
            <a:endParaRPr lang="en-US" altLang="ja-JP"/>
          </a:p>
        </p:txBody>
      </p:sp>
    </p:spTree>
    <p:extLst>
      <p:ext uri="{BB962C8B-B14F-4D97-AF65-F5344CB8AC3E}">
        <p14:creationId xmlns:p14="http://schemas.microsoft.com/office/powerpoint/2010/main" val="234992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7B98542-B686-45AB-A4C8-57257CB79CCC}" type="slidenum">
              <a:rPr lang="ja-JP" altLang="en-US"/>
              <a:pPr/>
              <a:t>11</a:t>
            </a:fld>
            <a:endParaRPr lang="en-US" altLang="ja-JP"/>
          </a:p>
        </p:txBody>
      </p:sp>
      <p:sp>
        <p:nvSpPr>
          <p:cNvPr id="2296834" name="Rectangle 2"/>
          <p:cNvSpPr>
            <a:spLocks noGrp="1" noRot="1" noChangeAspect="1" noChangeArrowheads="1" noTextEdit="1"/>
          </p:cNvSpPr>
          <p:nvPr>
            <p:ph type="sldImg"/>
          </p:nvPr>
        </p:nvSpPr>
        <p:spPr>
          <a:ln/>
        </p:spPr>
      </p:sp>
      <p:sp>
        <p:nvSpPr>
          <p:cNvPr id="229683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54359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Rot="1" noChangeAspect="1" noChangeArrowheads="1" noTextEdit="1"/>
          </p:cNvSpPr>
          <p:nvPr>
            <p:ph type="sldImg"/>
          </p:nvPr>
        </p:nvSpPr>
        <p:spPr>
          <a:xfrm>
            <a:off x="1184275" y="698500"/>
            <a:ext cx="4643438" cy="3484563"/>
          </a:xfrm>
          <a:ln/>
        </p:spPr>
      </p:sp>
      <p:sp>
        <p:nvSpPr>
          <p:cNvPr id="101273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1003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72" tIns="46586" rIns="93172" bIns="46586" anchor="b"/>
          <a:lstStyle/>
          <a:p>
            <a:pPr algn="r" defTabSz="931887"/>
            <a:fld id="{88BD7929-9685-474D-A7D4-A05365FF8800}" type="slidenum">
              <a:rPr lang="en-US" sz="1300">
                <a:latin typeface="Times New Roman" pitchFamily="18" charset="0"/>
              </a:rPr>
              <a:pPr algn="r" defTabSz="931887"/>
              <a:t>14</a:t>
            </a:fld>
            <a:endParaRPr lang="en-US" sz="1300">
              <a:latin typeface="Times New Roman" pitchFamily="18" charset="0"/>
            </a:endParaRPr>
          </a:p>
        </p:txBody>
      </p:sp>
      <p:sp>
        <p:nvSpPr>
          <p:cNvPr id="690179" name="Rectangle 2"/>
          <p:cNvSpPr>
            <a:spLocks noGrp="1" noRot="1" noChangeAspect="1" noChangeArrowheads="1" noTextEdit="1"/>
          </p:cNvSpPr>
          <p:nvPr>
            <p:ph type="sldImg"/>
          </p:nvPr>
        </p:nvSpPr>
        <p:spPr>
          <a:solidFill>
            <a:srgbClr val="FFFFFF"/>
          </a:solidFill>
          <a:ln/>
        </p:spPr>
      </p:sp>
      <p:sp>
        <p:nvSpPr>
          <p:cNvPr id="690180" name="Rectangle 3"/>
          <p:cNvSpPr>
            <a:spLocks noGrp="1" noChangeArrowheads="1"/>
          </p:cNvSpPr>
          <p:nvPr>
            <p:ph type="body" idx="1"/>
          </p:nvPr>
        </p:nvSpPr>
        <p:spPr>
          <a:xfrm>
            <a:off x="935634" y="4416099"/>
            <a:ext cx="5139134" cy="4182457"/>
          </a:xfrm>
          <a:solidFill>
            <a:srgbClr val="FFFFFF"/>
          </a:solidFill>
          <a:ln>
            <a:solidFill>
              <a:srgbClr val="000000"/>
            </a:solidFill>
          </a:ln>
        </p:spPr>
        <p:txBody>
          <a:bodyPr lIns="91704" tIns="45852" rIns="91704" bIns="45852"/>
          <a:lstStyle/>
          <a:p>
            <a:r>
              <a:rPr lang="en-US"/>
              <a:t>Inputs in an equivalence class are assumed to be “treated the same” by the system … this is the key to the definition of good equivalence classes</a:t>
            </a:r>
          </a:p>
        </p:txBody>
      </p:sp>
    </p:spTree>
    <p:extLst>
      <p:ext uri="{BB962C8B-B14F-4D97-AF65-F5344CB8AC3E}">
        <p14:creationId xmlns:p14="http://schemas.microsoft.com/office/powerpoint/2010/main" val="111445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72" tIns="46586" rIns="93172" bIns="46586" anchor="b"/>
          <a:lstStyle/>
          <a:p>
            <a:pPr algn="r" defTabSz="931887"/>
            <a:fld id="{04386A1A-6777-4E94-92BD-5D79C42F9112}" type="slidenum">
              <a:rPr lang="en-US" sz="1300">
                <a:latin typeface="Times New Roman" pitchFamily="18" charset="0"/>
              </a:rPr>
              <a:pPr algn="r" defTabSz="931887"/>
              <a:t>22</a:t>
            </a:fld>
            <a:endParaRPr lang="en-US" sz="1300">
              <a:latin typeface="Times New Roman" pitchFamily="18" charset="0"/>
            </a:endParaRPr>
          </a:p>
        </p:txBody>
      </p:sp>
      <p:sp>
        <p:nvSpPr>
          <p:cNvPr id="692227" name="Rectangle 2"/>
          <p:cNvSpPr>
            <a:spLocks noGrp="1" noRot="1" noChangeAspect="1" noChangeArrowheads="1" noTextEdit="1"/>
          </p:cNvSpPr>
          <p:nvPr>
            <p:ph type="sldImg"/>
          </p:nvPr>
        </p:nvSpPr>
        <p:spPr>
          <a:solidFill>
            <a:srgbClr val="FFFFFF"/>
          </a:solidFill>
          <a:ln/>
        </p:spPr>
      </p:sp>
      <p:sp>
        <p:nvSpPr>
          <p:cNvPr id="692228" name="Rectangle 3"/>
          <p:cNvSpPr>
            <a:spLocks noGrp="1" noChangeArrowheads="1"/>
          </p:cNvSpPr>
          <p:nvPr>
            <p:ph type="body" idx="1"/>
          </p:nvPr>
        </p:nvSpPr>
        <p:spPr>
          <a:xfrm>
            <a:off x="935634" y="4416099"/>
            <a:ext cx="5139134" cy="4182457"/>
          </a:xfrm>
          <a:solidFill>
            <a:srgbClr val="FFFFFF"/>
          </a:solidFill>
          <a:ln>
            <a:solidFill>
              <a:srgbClr val="000000"/>
            </a:solidFill>
          </a:ln>
        </p:spPr>
        <p:txBody>
          <a:bodyPr lIns="91704" tIns="45852" rIns="91704" bIns="45852"/>
          <a:lstStyle/>
          <a:p>
            <a:endParaRPr lang="en-US" dirty="0"/>
          </a:p>
        </p:txBody>
      </p:sp>
    </p:spTree>
    <p:extLst>
      <p:ext uri="{BB962C8B-B14F-4D97-AF65-F5344CB8AC3E}">
        <p14:creationId xmlns:p14="http://schemas.microsoft.com/office/powerpoint/2010/main" val="332775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year is 365.2422 days long, leap years are used for the extra data problem. If we declared a leap year every fourth year, there would be a slight error. A year is a leap year if it is divisible by 4, unless this is a century year. Century years are leap years only if they are multiples of 400. 1992, 1996, and 2000 are leap years, while the year 1900 is a common year. </a:t>
            </a:r>
          </a:p>
          <a:p>
            <a:endParaRPr lang="en-US" dirty="0"/>
          </a:p>
          <a:p>
            <a:r>
              <a:rPr lang="en-US" dirty="0"/>
              <a:t>The goal is to gain enough understanding about the problem to “guess” the different treatment inside the system … and then derive equivalence classes. May be discussed with domain experts – domain expertise is key here, though this example is obviously trivial. </a:t>
            </a:r>
          </a:p>
          <a:p>
            <a:endParaRPr lang="en-CA" dirty="0"/>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23</a:t>
            </a:fld>
            <a:endParaRPr lang="en-GB"/>
          </a:p>
        </p:txBody>
      </p:sp>
    </p:spTree>
    <p:extLst>
      <p:ext uri="{BB962C8B-B14F-4D97-AF65-F5344CB8AC3E}">
        <p14:creationId xmlns:p14="http://schemas.microsoft.com/office/powerpoint/2010/main" val="43522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CA" sz="1200" b="1" kern="1200" dirty="0">
                <a:solidFill>
                  <a:schemeClr val="tx1"/>
                </a:solidFill>
                <a:effectLst/>
                <a:latin typeface="Times New Roman" pitchFamily="18" charset="0"/>
                <a:ea typeface="ＭＳ Ｐ明朝" pitchFamily="18" charset="-128"/>
                <a:cs typeface="+mn-cs"/>
              </a:rPr>
              <a:t>Boundaries</a:t>
            </a:r>
            <a:r>
              <a:rPr kumimoji="1" lang="en-CA" sz="1200" b="1" kern="1200">
                <a:solidFill>
                  <a:schemeClr val="tx1"/>
                </a:solidFill>
                <a:effectLst/>
                <a:latin typeface="Times New Roman" pitchFamily="18" charset="0"/>
                <a:ea typeface="ＭＳ Ｐ明朝" pitchFamily="18" charset="-128"/>
                <a:cs typeface="+mn-cs"/>
              </a:rPr>
              <a:t>:    a</a:t>
            </a:r>
            <a:r>
              <a:rPr kumimoji="1" lang="en-CA" sz="1200" b="1" kern="1200" dirty="0">
                <a:solidFill>
                  <a:schemeClr val="tx1"/>
                </a:solidFill>
                <a:effectLst/>
                <a:latin typeface="Times New Roman" pitchFamily="18" charset="0"/>
                <a:ea typeface="ＭＳ Ｐ明朝" pitchFamily="18" charset="-128"/>
                <a:cs typeface="+mn-cs"/>
              </a:rPr>
              <a:t>:  -10, 0, 10</a:t>
            </a:r>
            <a:endParaRPr kumimoji="1" lang="en-US" sz="1200" kern="1200" dirty="0">
              <a:solidFill>
                <a:schemeClr val="tx1"/>
              </a:solidFill>
              <a:effectLst/>
              <a:latin typeface="Times New Roman" pitchFamily="18" charset="0"/>
              <a:ea typeface="ＭＳ Ｐ明朝" pitchFamily="18" charset="-128"/>
              <a:cs typeface="+mn-cs"/>
            </a:endParaRPr>
          </a:p>
          <a:p>
            <a:r>
              <a:rPr kumimoji="1" lang="en-CA" sz="1200" b="1" kern="1200" dirty="0">
                <a:solidFill>
                  <a:schemeClr val="tx1"/>
                </a:solidFill>
                <a:effectLst/>
                <a:latin typeface="Times New Roman" pitchFamily="18" charset="0"/>
                <a:ea typeface="ＭＳ Ｐ明朝" pitchFamily="18" charset="-128"/>
                <a:cs typeface="+mn-cs"/>
              </a:rPr>
              <a:t>	b:  -10, 10</a:t>
            </a:r>
            <a:endParaRPr kumimoji="1" lang="en-US" sz="1200" kern="1200" dirty="0">
              <a:solidFill>
                <a:schemeClr val="tx1"/>
              </a:solidFill>
              <a:effectLst/>
              <a:latin typeface="Times New Roman" pitchFamily="18" charset="0"/>
              <a:ea typeface="ＭＳ Ｐ明朝" pitchFamily="18" charset="-128"/>
              <a:cs typeface="+mn-cs"/>
            </a:endParaRPr>
          </a:p>
          <a:p>
            <a:r>
              <a:rPr kumimoji="1" lang="en-CA" sz="1200" b="1" kern="1200" dirty="0">
                <a:solidFill>
                  <a:schemeClr val="tx1"/>
                </a:solidFill>
                <a:effectLst/>
                <a:latin typeface="Times New Roman" pitchFamily="18" charset="0"/>
                <a:ea typeface="ＭＳ Ｐ明朝" pitchFamily="18" charset="-128"/>
                <a:cs typeface="+mn-cs"/>
              </a:rPr>
              <a:t>	c:  -10, 10</a:t>
            </a:r>
            <a:endParaRPr kumimoji="1" lang="en-US" sz="1200" kern="1200" dirty="0">
              <a:solidFill>
                <a:schemeClr val="tx1"/>
              </a:solidFill>
              <a:effectLst/>
              <a:latin typeface="Times New Roman" pitchFamily="18" charset="0"/>
              <a:ea typeface="ＭＳ Ｐ明朝" pitchFamily="18" charset="-128"/>
              <a:cs typeface="+mn-cs"/>
            </a:endParaRPr>
          </a:p>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28</a:t>
            </a:fld>
            <a:endParaRPr lang="en-US" altLang="ja-JP"/>
          </a:p>
        </p:txBody>
      </p:sp>
    </p:spTree>
    <p:extLst>
      <p:ext uri="{BB962C8B-B14F-4D97-AF65-F5344CB8AC3E}">
        <p14:creationId xmlns:p14="http://schemas.microsoft.com/office/powerpoint/2010/main" val="4020199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t>far@ucalgary.ca</a:t>
            </a:r>
            <a:endParaRPr lang="en-US" altLang="ja-JP"/>
          </a:p>
        </p:txBody>
      </p:sp>
      <p:sp>
        <p:nvSpPr>
          <p:cNvPr id="648199" name="Rectangle 7"/>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11476637-B788-40C1-B031-FB8B2F2D7A5F}" type="slidenum">
              <a:rPr lang="ja-JP" altLang="en-US"/>
              <a:pPr/>
              <a:t>‹#›</a:t>
            </a:fld>
            <a:endParaRPr lang="en-US" altLang="ja-JP" dirty="0"/>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pPr/>
              <a:t>‹#›</a:t>
            </a:fld>
            <a:endParaRPr lang="en-US" altLang="ja-JP"/>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pPr/>
              <a:t>‹#›</a:t>
            </a:fld>
            <a:endParaRPr lang="en-US" altLang="ja-JP"/>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lvl1p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pPr/>
              <a:t>‹#›</a:t>
            </a:fld>
            <a:endParaRPr lang="en-US" altLang="ja-JP"/>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pPr/>
              <a:t>‹#›</a:t>
            </a:fld>
            <a:endParaRPr lang="en-US" altLang="ja-JP"/>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914400" y="6413500"/>
            <a:ext cx="1905000" cy="400050"/>
          </a:xfrm>
          <a:prstGeom prst="rect">
            <a:avLst/>
          </a:prstGeom>
        </p:spPr>
        <p:txBody>
          <a:bodyPr/>
          <a:lstStyle>
            <a:lvl1pPr>
              <a:defRPr/>
            </a:lvl1pPr>
          </a:lstStyle>
          <a:p>
            <a:r>
              <a:rPr lang="en-CA" dirty="0"/>
              <a:t>SENG521 (Winter 2008)</a:t>
            </a:r>
            <a:endParaRPr lang="en-US" altLang="ja-JP" dirty="0"/>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D4424B44-D5AC-4DCD-954A-AFBA83866CAA}" type="slidenum">
              <a:rPr lang="ja-JP" altLang="en-US"/>
              <a:pPr/>
              <a:t>‹#›</a:t>
            </a:fld>
            <a:endParaRPr lang="en-US" altLang="ja-JP"/>
          </a:p>
        </p:txBody>
      </p:sp>
    </p:spTree>
    <p:extLst>
      <p:ext uri="{BB962C8B-B14F-4D97-AF65-F5344CB8AC3E}">
        <p14:creationId xmlns:p14="http://schemas.microsoft.com/office/powerpoint/2010/main" val="235984371"/>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8"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9"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dirty="0"/>
              <a:t>far@ucalgary.ca</a:t>
            </a:r>
            <a:endParaRPr lang="en-US" altLang="ja-JP" dirty="0"/>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vl1pPr>
          </a:lstStyle>
          <a:p>
            <a:fld id="{BCA84CCD-73A2-4DB1-AC44-718D6A6EDB6A}" type="slidenum">
              <a:rPr lang="ja-JP" altLang="en-US" smtClean="0"/>
              <a:pPr/>
              <a:t>‹#›</a:t>
            </a:fld>
            <a:endParaRPr lang="en-US" altLang="ja-JP" dirty="0"/>
          </a:p>
        </p:txBody>
      </p:sp>
      <p:sp>
        <p:nvSpPr>
          <p:cNvPr id="647181" name="Line 13"/>
          <p:cNvSpPr>
            <a:spLocks noChangeShapeType="1"/>
          </p:cNvSpPr>
          <p:nvPr/>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10"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 id="2147483661" r:id="rId6"/>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upload.wikimedia.org/wikipedia/commons/e/e5/Set_partition.sv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en.wikipedia.org/wiki/Image:Triangle.Equilateral.svg" TargetMode="External"/><Relationship Id="rId1" Type="http://schemas.openxmlformats.org/officeDocument/2006/relationships/slideLayout" Target="../slideLayouts/slideLayout2.xml"/><Relationship Id="rId6" Type="http://schemas.openxmlformats.org/officeDocument/2006/relationships/hyperlink" Target="http://en.wikipedia.org/wiki/Image:Triangle.Scalene.svg" TargetMode="External"/><Relationship Id="rId5" Type="http://schemas.openxmlformats.org/officeDocument/2006/relationships/image" Target="../media/image36.png"/><Relationship Id="rId4" Type="http://schemas.openxmlformats.org/officeDocument/2006/relationships/hyperlink" Target="http://en.wikipedia.org/wiki/Image:Triangle.Isosceles.svg" TargetMode="Externa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emf"/><Relationship Id="rId4"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hyperlink" Target="http://scienceworld.wolfram.com/biography/photo-credits.html" TargetMode="Externa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3.wmf"/><Relationship Id="rId5" Type="http://schemas.openxmlformats.org/officeDocument/2006/relationships/oleObject" Target="../embeddings/oleObject6.bin"/><Relationship Id="rId4" Type="http://schemas.openxmlformats.org/officeDocument/2006/relationships/image" Target="../media/image45.jpeg"/><Relationship Id="rId9" Type="http://schemas.openxmlformats.org/officeDocument/2006/relationships/image" Target="../media/image41.emf"/></Relationships>
</file>

<file path=ppt/slides/_rels/slide7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1.emf"/><Relationship Id="rId5" Type="http://schemas.openxmlformats.org/officeDocument/2006/relationships/image" Target="../media/image46.wmf"/><Relationship Id="rId4" Type="http://schemas.openxmlformats.org/officeDocument/2006/relationships/oleObject" Target="../embeddings/oleObject8.bin"/></Relationships>
</file>

<file path=ppt/slides/_rels/slide7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2.emf"/></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p:txBody>
          <a:bodyPr/>
          <a:lstStyle/>
          <a:p>
            <a:r>
              <a:rPr lang="ja-JP" altLang="en-US"/>
              <a:t>far@ucalgary.ca</a:t>
            </a:r>
            <a:endParaRPr lang="en-US" altLang="ja-JP"/>
          </a:p>
        </p:txBody>
      </p:sp>
      <p:sp>
        <p:nvSpPr>
          <p:cNvPr id="7" name="Rectangle 7"/>
          <p:cNvSpPr>
            <a:spLocks noGrp="1" noChangeArrowheads="1"/>
          </p:cNvSpPr>
          <p:nvPr>
            <p:ph type="sldNum" sz="quarter" idx="4"/>
          </p:nvPr>
        </p:nvSpPr>
        <p:spPr/>
        <p:txBody>
          <a:bodyPr/>
          <a:lstStyle/>
          <a:p>
            <a:fld id="{3604E779-E50B-4DB1-A121-795088EBBCEA}" type="slidenum">
              <a:rPr lang="ja-JP" altLang="en-US"/>
              <a:pPr/>
              <a:t>1</a:t>
            </a:fld>
            <a:endParaRPr lang="en-US" altLang="ja-JP"/>
          </a:p>
        </p:txBody>
      </p:sp>
      <p:sp>
        <p:nvSpPr>
          <p:cNvPr id="649220" name="Rectangle 4"/>
          <p:cNvSpPr>
            <a:spLocks noGrp="1" noChangeArrowheads="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ea typeface="ＭＳ Ｐゴシック" charset="-128"/>
            </a:endParaRPr>
          </a:p>
        </p:txBody>
      </p:sp>
      <p:sp>
        <p:nvSpPr>
          <p:cNvPr id="649221" name="Rectangle 5"/>
          <p:cNvSpPr>
            <a:spLocks noGrp="1" noChangeArrowheads="1"/>
          </p:cNvSpPr>
          <p:nvPr>
            <p:ph type="subTitle" idx="1"/>
          </p:nvPr>
        </p:nvSpPr>
        <p:spPr/>
        <p:txBody>
          <a:bodyPr/>
          <a:lstStyle/>
          <a:p>
            <a:r>
              <a:rPr lang="en-US" altLang="ja-JP" dirty="0">
                <a:ea typeface="ＭＳ Ｐゴシック" charset="-128"/>
              </a:rPr>
              <a:t>Chapter </a:t>
            </a:r>
            <a:r>
              <a:rPr lang="en-US" altLang="ja-JP" dirty="0">
                <a:ea typeface="リュウミンL-KL" pitchFamily="17" charset="-128"/>
              </a:rPr>
              <a:t>4: </a:t>
            </a:r>
            <a:r>
              <a:rPr lang="en-US" dirty="0">
                <a:effectLst/>
              </a:rPr>
              <a:t>Black-box Testing</a:t>
            </a:r>
            <a:endParaRPr lang="en-CA" dirty="0">
              <a:ea typeface="リュウミンL-KL" pitchFamily="17" charset="-128"/>
            </a:endParaRPr>
          </a:p>
        </p:txBody>
      </p:sp>
      <p:sp>
        <p:nvSpPr>
          <p:cNvPr id="649222" name="Rectangle 6"/>
          <p:cNvSpPr>
            <a:spLocks noChangeArrowheads="1"/>
          </p:cNvSpPr>
          <p:nvPr/>
        </p:nvSpPr>
        <p:spPr bwMode="auto">
          <a:xfrm>
            <a:off x="1916113" y="5157788"/>
            <a:ext cx="6400800" cy="1143000"/>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pPr>
            <a:r>
              <a:rPr lang="en-US" altLang="ja-JP" sz="1400" dirty="0">
                <a:latin typeface="Arial" charset="0"/>
                <a:ea typeface="ＡＲ古印体Ｂ" pitchFamily="1" charset="-128"/>
              </a:rPr>
              <a:t>Department of Electrical &amp; Computer Engineering, University of Calgary</a:t>
            </a:r>
            <a:endParaRPr lang="ja-JP" altLang="en-US" b="0" dirty="0"/>
          </a:p>
          <a:p>
            <a:pPr algn="ctr">
              <a:spcBef>
                <a:spcPct val="20000"/>
              </a:spcBef>
              <a:buClr>
                <a:schemeClr val="folHlink"/>
              </a:buClr>
              <a:buSzPct val="60000"/>
              <a:buFont typeface="Wingdings" pitchFamily="2" charset="2"/>
              <a:buNone/>
            </a:pPr>
            <a:r>
              <a:rPr lang="en-US" altLang="ja-JP" b="0" dirty="0"/>
              <a:t>B.H. Far </a:t>
            </a:r>
            <a:r>
              <a:rPr lang="en-US" altLang="ja-JP" sz="1800" b="0" dirty="0">
                <a:ea typeface="MS UI Gothic" pitchFamily="34" charset="-128"/>
              </a:rPr>
              <a:t>（</a:t>
            </a:r>
            <a:r>
              <a:rPr lang="en-US" altLang="ja-JP" sz="1800" b="0" dirty="0"/>
              <a:t>far@ucalgary.ca</a:t>
            </a:r>
            <a:r>
              <a:rPr lang="en-US" altLang="ja-JP" sz="1800" b="0" dirty="0">
                <a:ea typeface="MS UI Gothic" pitchFamily="34" charset="-128"/>
              </a:rPr>
              <a:t>）</a:t>
            </a:r>
            <a:endParaRPr lang="en-US" altLang="ja-JP" sz="1800" b="0" dirty="0"/>
          </a:p>
          <a:p>
            <a:pPr algn="ctr">
              <a:spcBef>
                <a:spcPct val="20000"/>
              </a:spcBef>
              <a:buClr>
                <a:schemeClr val="folHlink"/>
              </a:buClr>
              <a:buSzPct val="60000"/>
              <a:buFont typeface="Wingdings" pitchFamily="2" charset="2"/>
              <a:buNone/>
            </a:pPr>
            <a:r>
              <a:rPr lang="en-US" altLang="ja-JP" sz="1400" b="0" dirty="0"/>
              <a:t>http://people.ucalgary.ca/~far</a:t>
            </a:r>
            <a:endParaRPr lang="ja-JP" altLang="en-US" sz="1400" b="0" dirty="0"/>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Equivalence Class Testing (ECT)</a:t>
            </a:r>
            <a:endParaRPr lang="en-CA" sz="3600" dirty="0"/>
          </a:p>
        </p:txBody>
      </p:sp>
      <p:sp>
        <p:nvSpPr>
          <p:cNvPr id="3" name="Content Placeholder 2"/>
          <p:cNvSpPr>
            <a:spLocks noGrp="1"/>
          </p:cNvSpPr>
          <p:nvPr>
            <p:ph idx="1"/>
          </p:nvPr>
        </p:nvSpPr>
        <p:spPr>
          <a:xfrm>
            <a:off x="971600" y="1484784"/>
            <a:ext cx="7956884" cy="4536504"/>
          </a:xfrm>
        </p:spPr>
        <p:txBody>
          <a:bodyPr/>
          <a:lstStyle/>
          <a:p>
            <a:r>
              <a:rPr lang="en-CA" sz="2400" b="0" dirty="0"/>
              <a:t>You divide input set into </a:t>
            </a:r>
            <a:r>
              <a:rPr lang="en-CA" sz="2400" dirty="0"/>
              <a:t>partition</a:t>
            </a:r>
            <a:r>
              <a:rPr lang="en-CA" sz="2400" b="0" dirty="0"/>
              <a:t> that can be considered the same </a:t>
            </a:r>
          </a:p>
          <a:p>
            <a:r>
              <a:rPr lang="en-CA" sz="2400" b="1" dirty="0"/>
              <a:t>Equivalence classes</a:t>
            </a:r>
            <a:r>
              <a:rPr lang="en-CA" sz="2400" dirty="0"/>
              <a:t>: partitions of the input space in such a way that input data have the </a:t>
            </a:r>
            <a:r>
              <a:rPr lang="en-CA" sz="2400" b="1" dirty="0"/>
              <a:t>same effect </a:t>
            </a:r>
            <a:r>
              <a:rPr lang="en-CA" sz="2400" dirty="0"/>
              <a:t>on the SUT</a:t>
            </a:r>
          </a:p>
          <a:p>
            <a:pPr lvl="1"/>
            <a:r>
              <a:rPr lang="en-CA" sz="2000" dirty="0"/>
              <a:t>Note the difference between “same behavior” and “same output”</a:t>
            </a:r>
          </a:p>
          <a:p>
            <a:r>
              <a:rPr lang="en-CA" sz="2400" dirty="0"/>
              <a:t>Entire input set is covered: </a:t>
            </a:r>
            <a:r>
              <a:rPr lang="en-CA" sz="2400" b="1" dirty="0"/>
              <a:t>Completeness</a:t>
            </a:r>
          </a:p>
          <a:p>
            <a:r>
              <a:rPr lang="en-CA" sz="2400" dirty="0"/>
              <a:t>Disjoint classes: to avoid redundancy</a:t>
            </a:r>
          </a:p>
          <a:p>
            <a:pPr lvl="1"/>
            <a:r>
              <a:rPr lang="en-CA" sz="2000" dirty="0"/>
              <a:t>Test cases: one element of each equivalence class</a:t>
            </a:r>
          </a:p>
          <a:p>
            <a:pPr lvl="1"/>
            <a:r>
              <a:rPr lang="en-CA" sz="2000" dirty="0"/>
              <a:t>But equivalence classes have to be chosen wisely</a:t>
            </a:r>
          </a:p>
          <a:p>
            <a:pPr lvl="1"/>
            <a:r>
              <a:rPr lang="en-CA" sz="2000" dirty="0"/>
              <a:t>Guessing the likely system behavior is needed</a:t>
            </a:r>
            <a:endParaRPr lang="en-CA" sz="1400"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6829052" y="3753036"/>
            <a:ext cx="2114923" cy="2035530"/>
          </a:xfrm>
          <a:prstGeom prst="rect">
            <a:avLst/>
          </a:prstGeom>
        </p:spPr>
      </p:pic>
      <p:sp>
        <p:nvSpPr>
          <p:cNvPr id="6" name="Slide Number Placeholder 4">
            <a:extLst>
              <a:ext uri="{FF2B5EF4-FFF2-40B4-BE49-F238E27FC236}">
                <a16:creationId xmlns:a16="http://schemas.microsoft.com/office/drawing/2014/main" id="{9E502556-2817-4665-BEB2-2FEE3523822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10</a:t>
            </a:fld>
            <a:endParaRPr lang="en-US" altLang="ja-JP"/>
          </a:p>
        </p:txBody>
      </p:sp>
    </p:spTree>
    <p:extLst>
      <p:ext uri="{BB962C8B-B14F-4D97-AF65-F5344CB8AC3E}">
        <p14:creationId xmlns:p14="http://schemas.microsoft.com/office/powerpoint/2010/main" val="2173221062"/>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D95B7D06-AD09-42E4-A6FC-ACF4F0D30744}" type="slidenum">
              <a:rPr lang="ja-JP" altLang="en-US"/>
              <a:pPr/>
              <a:t>11</a:t>
            </a:fld>
            <a:endParaRPr lang="en-US" altLang="ja-JP"/>
          </a:p>
        </p:txBody>
      </p:sp>
      <p:sp>
        <p:nvSpPr>
          <p:cNvPr id="2295810" name="Rectangle 2"/>
          <p:cNvSpPr>
            <a:spLocks noGrp="1" noChangeArrowheads="1"/>
          </p:cNvSpPr>
          <p:nvPr>
            <p:ph type="title"/>
          </p:nvPr>
        </p:nvSpPr>
        <p:spPr/>
        <p:txBody>
          <a:bodyPr/>
          <a:lstStyle/>
          <a:p>
            <a:r>
              <a:rPr lang="en-US" altLang="ja-JP" dirty="0">
                <a:ea typeface="ＭＳ Ｐゴシック" charset="-128"/>
              </a:rPr>
              <a:t>Equivalence Classes</a:t>
            </a:r>
            <a:endParaRPr lang="en-CA" dirty="0">
              <a:ea typeface="ＭＳ Ｐゴシック" charset="-128"/>
            </a:endParaRPr>
          </a:p>
        </p:txBody>
      </p:sp>
      <p:sp>
        <p:nvSpPr>
          <p:cNvPr id="2295811" name="Rectangle 3"/>
          <p:cNvSpPr>
            <a:spLocks noGrp="1" noChangeArrowheads="1"/>
          </p:cNvSpPr>
          <p:nvPr>
            <p:ph type="body" idx="1"/>
          </p:nvPr>
        </p:nvSpPr>
        <p:spPr/>
        <p:txBody>
          <a:bodyPr/>
          <a:lstStyle/>
          <a:p>
            <a:pPr>
              <a:lnSpc>
                <a:spcPct val="9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A group of tests cases are “equivalent” if:</a:t>
            </a:r>
          </a:p>
          <a:p>
            <a:pPr>
              <a:lnSpc>
                <a:spcPct val="90000"/>
              </a:lnSpc>
            </a:pPr>
            <a:r>
              <a:rPr lang="en-US" altLang="ja-JP" dirty="0">
                <a:ea typeface="ＭＳ Ｐゴシック" charset="-128"/>
              </a:rPr>
              <a:t>They all test the same </a:t>
            </a:r>
            <a:r>
              <a:rPr lang="en-US" altLang="ja-JP" i="1" dirty="0">
                <a:ea typeface="ＭＳ Ｐゴシック" charset="-128"/>
              </a:rPr>
              <a:t>unit </a:t>
            </a:r>
            <a:r>
              <a:rPr lang="en-US" altLang="ja-JP" dirty="0">
                <a:ea typeface="ＭＳ Ｐゴシック" charset="-128"/>
              </a:rPr>
              <a:t>(usually a method or a class)</a:t>
            </a:r>
          </a:p>
          <a:p>
            <a:pPr>
              <a:lnSpc>
                <a:spcPct val="90000"/>
              </a:lnSpc>
            </a:pPr>
            <a:r>
              <a:rPr lang="en-US" altLang="ja-JP" dirty="0">
                <a:ea typeface="ＭＳ Ｐゴシック" charset="-128"/>
              </a:rPr>
              <a:t>If one test case can catch a bug, the others will probably do</a:t>
            </a:r>
          </a:p>
          <a:p>
            <a:pPr>
              <a:lnSpc>
                <a:spcPct val="90000"/>
              </a:lnSpc>
            </a:pPr>
            <a:r>
              <a:rPr lang="en-US" altLang="ja-JP" dirty="0">
                <a:ea typeface="ＭＳ Ｐゴシック" charset="-128"/>
              </a:rPr>
              <a:t>If one test case does not catch a bug, the others probably will not do</a:t>
            </a:r>
          </a:p>
          <a:p>
            <a:pPr>
              <a:lnSpc>
                <a:spcPct val="90000"/>
              </a:lnSpc>
            </a:pPr>
            <a:r>
              <a:rPr lang="en-US" altLang="ja-JP" dirty="0">
                <a:ea typeface="ＭＳ Ｐゴシック" charset="-128"/>
              </a:rPr>
              <a:t>They involve the same </a:t>
            </a:r>
            <a:r>
              <a:rPr lang="en-US" altLang="ja-JP" i="1" dirty="0">
                <a:ea typeface="ＭＳ Ｐゴシック" charset="-128"/>
              </a:rPr>
              <a:t>input variables</a:t>
            </a:r>
            <a:endParaRPr lang="en-US" altLang="ja-JP" dirty="0">
              <a:ea typeface="ＭＳ Ｐゴシック" charset="-128"/>
            </a:endParaRPr>
          </a:p>
          <a:p>
            <a:pPr>
              <a:lnSpc>
                <a:spcPct val="90000"/>
              </a:lnSpc>
            </a:pPr>
            <a:r>
              <a:rPr lang="en-US" altLang="ja-JP" dirty="0">
                <a:ea typeface="ＭＳ Ｐゴシック" charset="-128"/>
              </a:rPr>
              <a:t>They all affect the same </a:t>
            </a:r>
            <a:r>
              <a:rPr lang="en-US" altLang="ja-JP" i="1" dirty="0">
                <a:ea typeface="ＭＳ Ｐゴシック" charset="-128"/>
              </a:rPr>
              <a:t>output variables</a:t>
            </a:r>
            <a:endParaRPr lang="en-CA" dirty="0">
              <a:ea typeface="ＭＳ Ｐゴシック" charset="-128"/>
            </a:endParaRPr>
          </a:p>
        </p:txBody>
      </p:sp>
    </p:spTree>
    <p:extLst>
      <p:ext uri="{BB962C8B-B14F-4D97-AF65-F5344CB8AC3E}">
        <p14:creationId xmlns:p14="http://schemas.microsoft.com/office/powerpoint/2010/main" val="41936448"/>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Example 1</a:t>
            </a:r>
            <a:endParaRPr lang="en-CA" dirty="0"/>
          </a:p>
        </p:txBody>
      </p:sp>
      <p:sp>
        <p:nvSpPr>
          <p:cNvPr id="3" name="Content Placeholder 2"/>
          <p:cNvSpPr>
            <a:spLocks noGrp="1"/>
          </p:cNvSpPr>
          <p:nvPr>
            <p:ph idx="1"/>
          </p:nvPr>
        </p:nvSpPr>
        <p:spPr>
          <a:xfrm>
            <a:off x="683568" y="1628800"/>
            <a:ext cx="8244916" cy="3597260"/>
          </a:xfrm>
        </p:spPr>
        <p:txBody>
          <a:bodyPr/>
          <a:lstStyle/>
          <a:p>
            <a:r>
              <a:rPr lang="en-CA" sz="2800" dirty="0"/>
              <a:t>Step 1</a:t>
            </a:r>
          </a:p>
          <a:p>
            <a:pPr marL="0" indent="0">
              <a:buNone/>
            </a:pPr>
            <a:r>
              <a:rPr lang="en-US" sz="2800" b="0" dirty="0"/>
              <a:t>	</a:t>
            </a:r>
            <a:r>
              <a:rPr lang="en-US" sz="2400" b="1" dirty="0"/>
              <a:t>Analyzing</a:t>
            </a:r>
            <a:endParaRPr lang="en-CA" sz="2400" b="1" dirty="0"/>
          </a:p>
          <a:p>
            <a:pPr marL="0" indent="0">
              <a:buNone/>
            </a:pPr>
            <a:endParaRPr lang="en-CA" sz="2800" b="0" dirty="0"/>
          </a:p>
          <a:p>
            <a:r>
              <a:rPr lang="en-CA" sz="2800" dirty="0"/>
              <a:t>Step 2</a:t>
            </a:r>
          </a:p>
          <a:p>
            <a:pPr marL="0" indent="0">
              <a:buNone/>
            </a:pPr>
            <a:r>
              <a:rPr lang="en-US" sz="2800" b="0" dirty="0"/>
              <a:t>	</a:t>
            </a:r>
            <a:r>
              <a:rPr lang="en-US" sz="2400" b="1" dirty="0"/>
              <a:t>Partitioning</a:t>
            </a:r>
            <a:endParaRPr lang="en-CA" sz="2400" b="1" dirty="0"/>
          </a:p>
          <a:p>
            <a:endParaRPr lang="en-CA" sz="2800" b="0" dirty="0"/>
          </a:p>
          <a:p>
            <a:endParaRPr lang="en-CA" sz="2800" b="0" dirty="0"/>
          </a:p>
          <a:p>
            <a:r>
              <a:rPr lang="en-CA" sz="2800" dirty="0"/>
              <a:t>Step 3</a:t>
            </a:r>
            <a:endParaRPr lang="en-CA" sz="2400" dirty="0"/>
          </a:p>
          <a:p>
            <a:pPr marL="0" indent="0">
              <a:buNone/>
            </a:pPr>
            <a:r>
              <a:rPr lang="en-US" sz="2400" dirty="0"/>
              <a:t>	</a:t>
            </a:r>
            <a:r>
              <a:rPr lang="en-US" sz="2400" b="1" dirty="0"/>
              <a:t>Creating test case(s)</a:t>
            </a:r>
            <a:endParaRPr lang="en-CA" sz="2800" b="1" dirty="0"/>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4040260" y="2996952"/>
            <a:ext cx="4881163" cy="1417112"/>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4058681" y="4797152"/>
            <a:ext cx="4743450" cy="1647825"/>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4058681" y="1556395"/>
            <a:ext cx="4724400" cy="1152525"/>
          </a:xfrm>
          <a:prstGeom prst="rect">
            <a:avLst/>
          </a:prstGeom>
        </p:spPr>
      </p:pic>
      <p:sp>
        <p:nvSpPr>
          <p:cNvPr id="11" name="Rectangle 10"/>
          <p:cNvSpPr/>
          <p:nvPr/>
        </p:nvSpPr>
        <p:spPr bwMode="auto">
          <a:xfrm>
            <a:off x="215516" y="2749984"/>
            <a:ext cx="8712968" cy="45719"/>
          </a:xfrm>
          <a:prstGeom prst="rect">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2" name="Rectangle 11"/>
          <p:cNvSpPr/>
          <p:nvPr/>
        </p:nvSpPr>
        <p:spPr bwMode="auto">
          <a:xfrm>
            <a:off x="215516" y="4679425"/>
            <a:ext cx="8712968" cy="45719"/>
          </a:xfrm>
          <a:prstGeom prst="rect">
            <a:avLst/>
          </a:prstGeom>
          <a:solidFill>
            <a:srgbClr val="C00000"/>
          </a:solid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Slide Number Placeholder 4">
            <a:extLst>
              <a:ext uri="{FF2B5EF4-FFF2-40B4-BE49-F238E27FC236}">
                <a16:creationId xmlns:a16="http://schemas.microsoft.com/office/drawing/2014/main" id="{2BFE3A3C-E931-464B-B2BC-DF6FC878BD8A}"/>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12</a:t>
            </a:fld>
            <a:endParaRPr lang="en-US" altLang="ja-JP"/>
          </a:p>
        </p:txBody>
      </p:sp>
      <p:sp>
        <p:nvSpPr>
          <p:cNvPr id="4" name="Rectangle 3">
            <a:extLst>
              <a:ext uri="{FF2B5EF4-FFF2-40B4-BE49-F238E27FC236}">
                <a16:creationId xmlns:a16="http://schemas.microsoft.com/office/drawing/2014/main" id="{6A7C6C56-531E-4301-8D45-841FFEF8B3F4}"/>
              </a:ext>
            </a:extLst>
          </p:cNvPr>
          <p:cNvSpPr/>
          <p:nvPr/>
        </p:nvSpPr>
        <p:spPr bwMode="auto">
          <a:xfrm>
            <a:off x="215516" y="2795703"/>
            <a:ext cx="8705907" cy="3441609"/>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14" name="Rectangle 13">
            <a:extLst>
              <a:ext uri="{FF2B5EF4-FFF2-40B4-BE49-F238E27FC236}">
                <a16:creationId xmlns:a16="http://schemas.microsoft.com/office/drawing/2014/main" id="{885921D7-F31C-411A-9F32-05F1D76BB92C}"/>
              </a:ext>
            </a:extLst>
          </p:cNvPr>
          <p:cNvSpPr/>
          <p:nvPr/>
        </p:nvSpPr>
        <p:spPr bwMode="auto">
          <a:xfrm>
            <a:off x="186313" y="4755873"/>
            <a:ext cx="8705907" cy="1647825"/>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388011385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a:noFill/>
          <a:ln w="9525"/>
        </p:spPr>
        <p:txBody>
          <a:bodyPr/>
          <a:lstStyle/>
          <a:p>
            <a:r>
              <a:rPr lang="en-US" dirty="0">
                <a:effectLst/>
              </a:rPr>
              <a:t>Equivalence Class Testing  </a:t>
            </a:r>
          </a:p>
        </p:txBody>
      </p:sp>
      <p:sp>
        <p:nvSpPr>
          <p:cNvPr id="1011717" name="Rectangle 5"/>
          <p:cNvSpPr>
            <a:spLocks noGrp="1" noChangeArrowheads="1"/>
          </p:cNvSpPr>
          <p:nvPr>
            <p:ph idx="1"/>
          </p:nvPr>
        </p:nvSpPr>
        <p:spPr>
          <a:xfrm>
            <a:off x="1043608" y="1484784"/>
            <a:ext cx="7776864" cy="4536504"/>
          </a:xfrm>
        </p:spPr>
        <p:txBody>
          <a:bodyPr/>
          <a:lstStyle/>
          <a:p>
            <a:pPr algn="just"/>
            <a:r>
              <a:rPr lang="en-US" sz="2800" b="1" dirty="0">
                <a:solidFill>
                  <a:srgbClr val="FF0000"/>
                </a:solidFill>
              </a:rPr>
              <a:t>Two trivial partitions</a:t>
            </a:r>
          </a:p>
          <a:p>
            <a:pPr algn="just"/>
            <a:r>
              <a:rPr lang="en-US" sz="2800" b="0" dirty="0">
                <a:solidFill>
                  <a:schemeClr val="tx1"/>
                </a:solidFill>
              </a:rPr>
              <a:t>The entire set of inputs to any application can be divided into at least two subsets: </a:t>
            </a:r>
          </a:p>
          <a:p>
            <a:pPr lvl="1" algn="just"/>
            <a:r>
              <a:rPr lang="en-US" sz="2400" dirty="0"/>
              <a:t>One containing all the </a:t>
            </a:r>
            <a:r>
              <a:rPr lang="en-US" sz="2400" u="sng" dirty="0">
                <a:solidFill>
                  <a:srgbClr val="008000"/>
                </a:solidFill>
              </a:rPr>
              <a:t>E</a:t>
            </a:r>
            <a:r>
              <a:rPr lang="en-US" sz="2400" dirty="0"/>
              <a:t>xpected or legal inputs (</a:t>
            </a:r>
            <a:r>
              <a:rPr lang="en-US" sz="2400" dirty="0">
                <a:solidFill>
                  <a:srgbClr val="008000"/>
                </a:solidFill>
              </a:rPr>
              <a:t>E</a:t>
            </a:r>
            <a:r>
              <a:rPr lang="en-US" sz="2400" dirty="0"/>
              <a:t>) </a:t>
            </a:r>
          </a:p>
          <a:p>
            <a:pPr lvl="1" algn="just"/>
            <a:r>
              <a:rPr lang="en-US" sz="2400" dirty="0"/>
              <a:t>The other containing all </a:t>
            </a:r>
            <a:r>
              <a:rPr lang="en-US" sz="2400" u="sng" dirty="0">
                <a:solidFill>
                  <a:srgbClr val="FF0000"/>
                </a:solidFill>
              </a:rPr>
              <a:t>U</a:t>
            </a:r>
            <a:r>
              <a:rPr lang="en-US" sz="2400" dirty="0"/>
              <a:t>nexpected (illegal) inputs (</a:t>
            </a:r>
            <a:r>
              <a:rPr lang="en-US" sz="2400" dirty="0">
                <a:solidFill>
                  <a:srgbClr val="FF0000"/>
                </a:solidFill>
              </a:rPr>
              <a:t>U</a:t>
            </a:r>
            <a:r>
              <a:rPr lang="en-US" sz="2400" dirty="0"/>
              <a:t>) </a:t>
            </a:r>
            <a:endParaRPr lang="en-US" sz="2400" b="0" dirty="0">
              <a:solidFill>
                <a:schemeClr val="tx1"/>
              </a:solidFill>
            </a:endParaRPr>
          </a:p>
          <a:p>
            <a:pPr algn="just"/>
            <a:r>
              <a:rPr lang="en-US" sz="2800" b="0" dirty="0">
                <a:solidFill>
                  <a:schemeClr val="tx1"/>
                </a:solidFill>
              </a:rPr>
              <a:t>Each of the two subsets, can be further subdivided into subsets on which the application is required to behave differently (e.g., </a:t>
            </a:r>
            <a:r>
              <a:rPr lang="en-US" sz="2800" b="0" dirty="0">
                <a:solidFill>
                  <a:srgbClr val="008000"/>
                </a:solidFill>
              </a:rPr>
              <a:t>E1</a:t>
            </a:r>
            <a:r>
              <a:rPr lang="en-US" sz="2800" b="0" dirty="0">
                <a:solidFill>
                  <a:schemeClr val="tx1"/>
                </a:solidFill>
              </a:rPr>
              <a:t>, </a:t>
            </a:r>
            <a:r>
              <a:rPr lang="en-US" sz="2800" b="0" dirty="0">
                <a:solidFill>
                  <a:srgbClr val="008000"/>
                </a:solidFill>
              </a:rPr>
              <a:t>E2</a:t>
            </a:r>
            <a:r>
              <a:rPr lang="en-US" sz="2800" b="0" dirty="0">
                <a:solidFill>
                  <a:schemeClr val="tx1"/>
                </a:solidFill>
              </a:rPr>
              <a:t>, </a:t>
            </a:r>
            <a:r>
              <a:rPr lang="en-US" sz="2800" b="0" dirty="0">
                <a:solidFill>
                  <a:srgbClr val="008000"/>
                </a:solidFill>
              </a:rPr>
              <a:t>E3</a:t>
            </a:r>
            <a:r>
              <a:rPr lang="en-US" sz="2800" b="0" dirty="0">
                <a:solidFill>
                  <a:schemeClr val="tx1"/>
                </a:solidFill>
              </a:rPr>
              <a:t>, and </a:t>
            </a:r>
            <a:r>
              <a:rPr lang="en-US" sz="2800" b="0" dirty="0">
                <a:solidFill>
                  <a:srgbClr val="FF0000"/>
                </a:solidFill>
              </a:rPr>
              <a:t>U1</a:t>
            </a:r>
            <a:r>
              <a:rPr lang="en-US" sz="2800" b="0" dirty="0">
                <a:solidFill>
                  <a:schemeClr val="tx1"/>
                </a:solidFill>
              </a:rPr>
              <a:t>, </a:t>
            </a:r>
            <a:r>
              <a:rPr lang="en-US" sz="2800" b="0" dirty="0">
                <a:solidFill>
                  <a:srgbClr val="FF0000"/>
                </a:solidFill>
              </a:rPr>
              <a:t>U2</a:t>
            </a:r>
            <a:r>
              <a:rPr lang="en-US" sz="2800" b="0" dirty="0">
                <a:solidFill>
                  <a:schemeClr val="tx1"/>
                </a:solidFill>
              </a:rPr>
              <a:t>) </a:t>
            </a:r>
            <a:endParaRPr lang="en-US" sz="2800" b="0" dirty="0"/>
          </a:p>
        </p:txBody>
      </p:sp>
      <p:sp>
        <p:nvSpPr>
          <p:cNvPr id="4" name="Slide Number Placeholder 4">
            <a:extLst>
              <a:ext uri="{FF2B5EF4-FFF2-40B4-BE49-F238E27FC236}">
                <a16:creationId xmlns:a16="http://schemas.microsoft.com/office/drawing/2014/main" id="{23AC7378-9B38-472E-95D7-A29DA5221B5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13</a:t>
            </a:fld>
            <a:endParaRPr lang="en-US" altLang="ja-JP"/>
          </a:p>
        </p:txBody>
      </p:sp>
    </p:spTree>
    <p:extLst>
      <p:ext uri="{BB962C8B-B14F-4D97-AF65-F5344CB8AC3E}">
        <p14:creationId xmlns:p14="http://schemas.microsoft.com/office/powerpoint/2010/main" val="2658719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17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effectLst/>
              </a:rPr>
              <a:t>Partitioning Example 2</a:t>
            </a:r>
          </a:p>
        </p:txBody>
      </p:sp>
      <p:sp>
        <p:nvSpPr>
          <p:cNvPr id="689155" name="Rectangle 3"/>
          <p:cNvSpPr>
            <a:spLocks noGrp="1" noChangeArrowheads="1"/>
          </p:cNvSpPr>
          <p:nvPr>
            <p:ph idx="1"/>
          </p:nvPr>
        </p:nvSpPr>
        <p:spPr>
          <a:xfrm>
            <a:off x="971601" y="1484784"/>
            <a:ext cx="7848872" cy="4192674"/>
          </a:xfrm>
        </p:spPr>
        <p:txBody>
          <a:bodyPr/>
          <a:lstStyle/>
          <a:p>
            <a:pPr marL="0" indent="0">
              <a:lnSpc>
                <a:spcPct val="100000"/>
              </a:lnSpc>
              <a:buNone/>
            </a:pPr>
            <a:r>
              <a:rPr lang="en-US" b="1" dirty="0">
                <a:solidFill>
                  <a:srgbClr val="008000"/>
                </a:solidFill>
              </a:rPr>
              <a:t>Example: </a:t>
            </a:r>
            <a:r>
              <a:rPr lang="en-US" b="1" dirty="0">
                <a:latin typeface="Courier New" panose="02070309020205020404" pitchFamily="49" charset="0"/>
                <a:cs typeface="Courier New" panose="02070309020205020404" pitchFamily="49" charset="0"/>
              </a:rPr>
              <a:t>abs(x)</a:t>
            </a:r>
            <a:endParaRPr lang="en-US" sz="1900" dirty="0">
              <a:solidFill>
                <a:srgbClr val="663300"/>
              </a:solidFill>
              <a:latin typeface="Courier New" panose="02070309020205020404" pitchFamily="49" charset="0"/>
              <a:cs typeface="Courier New" panose="02070309020205020404" pitchFamily="49" charset="0"/>
            </a:endParaRPr>
          </a:p>
          <a:p>
            <a:pPr>
              <a:lnSpc>
                <a:spcPct val="100000"/>
              </a:lnSpc>
            </a:pPr>
            <a:r>
              <a:rPr lang="en-US" sz="2800" dirty="0">
                <a:solidFill>
                  <a:srgbClr val="663300"/>
                </a:solidFill>
              </a:rPr>
              <a:t>Equivalence classes</a:t>
            </a:r>
            <a:r>
              <a:rPr lang="en-US" sz="2800" dirty="0"/>
              <a:t> are </a:t>
            </a:r>
            <a:r>
              <a:rPr lang="en-US" sz="2800" b="0" dirty="0"/>
              <a:t>partitions of the input set in which input data result in the same behavior of the program</a:t>
            </a:r>
          </a:p>
          <a:p>
            <a:pPr>
              <a:lnSpc>
                <a:spcPct val="100000"/>
              </a:lnSpc>
            </a:pPr>
            <a:endParaRPr lang="en-US" sz="2800" b="0" dirty="0"/>
          </a:p>
          <a:p>
            <a:pPr marL="384175" lvl="1" indent="0">
              <a:buNone/>
            </a:pPr>
            <a:r>
              <a:rPr lang="en-US" sz="2200" b="1" dirty="0">
                <a:latin typeface="Courier New" panose="02070309020205020404" pitchFamily="49" charset="0"/>
                <a:cs typeface="Courier New" panose="02070309020205020404" pitchFamily="49" charset="0"/>
              </a:rPr>
              <a:t>x&gt;=0 :  abs(x) = x</a:t>
            </a:r>
          </a:p>
          <a:p>
            <a:pPr marL="384175" lvl="1" indent="0">
              <a:buNone/>
            </a:pPr>
            <a:r>
              <a:rPr lang="en-US" sz="2200" b="1" dirty="0">
                <a:latin typeface="Courier New" panose="02070309020205020404" pitchFamily="49" charset="0"/>
                <a:cs typeface="Courier New" panose="02070309020205020404" pitchFamily="49" charset="0"/>
              </a:rPr>
              <a:t>x&lt;0	  :  abs(x) = -x</a:t>
            </a:r>
          </a:p>
          <a:p>
            <a:pPr marL="250825" indent="-285750">
              <a:lnSpc>
                <a:spcPct val="100000"/>
              </a:lnSpc>
            </a:pPr>
            <a:endParaRPr lang="en-US" sz="2800" dirty="0"/>
          </a:p>
          <a:p>
            <a:pPr marL="0" indent="0">
              <a:lnSpc>
                <a:spcPct val="100000"/>
              </a:lnSpc>
              <a:buNone/>
            </a:pPr>
            <a:endParaRPr lang="en-US" sz="2000" dirty="0"/>
          </a:p>
        </p:txBody>
      </p:sp>
      <p:grpSp>
        <p:nvGrpSpPr>
          <p:cNvPr id="16" name="Group 15"/>
          <p:cNvGrpSpPr/>
          <p:nvPr/>
        </p:nvGrpSpPr>
        <p:grpSpPr>
          <a:xfrm>
            <a:off x="5652120" y="4005064"/>
            <a:ext cx="2520280" cy="769124"/>
            <a:chOff x="3059832" y="4509117"/>
            <a:chExt cx="1584176" cy="576067"/>
          </a:xfrm>
        </p:grpSpPr>
        <p:sp>
          <p:nvSpPr>
            <p:cNvPr id="14" name="Rectangle 13"/>
            <p:cNvSpPr/>
            <p:nvPr/>
          </p:nvSpPr>
          <p:spPr bwMode="auto">
            <a:xfrm>
              <a:off x="3059832" y="4509117"/>
              <a:ext cx="792088" cy="576064"/>
            </a:xfrm>
            <a:prstGeom prst="rect">
              <a:avLst/>
            </a:prstGeom>
            <a:solidFill>
              <a:srgbClr val="FF66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A" sz="2000" i="0" u="none" strike="noStrike" cap="none" normalizeH="0" baseline="0" dirty="0">
                  <a:ln>
                    <a:noFill/>
                  </a:ln>
                  <a:solidFill>
                    <a:schemeClr val="tx1"/>
                  </a:solidFill>
                  <a:effectLst>
                    <a:outerShdw blurRad="38100" dist="38100" dir="2700000" algn="tl">
                      <a:srgbClr val="000000">
                        <a:alpha val="43137"/>
                      </a:srgbClr>
                    </a:outerShdw>
                  </a:effectLst>
                  <a:latin typeface="Arial" charset="0"/>
                </a:rPr>
                <a:t>EC1</a:t>
              </a:r>
            </a:p>
            <a:p>
              <a:pPr marL="0" marR="0" indent="0" algn="l" defTabSz="914400" rtl="0" eaLnBrk="0" fontAlgn="base" latinLnBrk="0" hangingPunct="0">
                <a:lnSpc>
                  <a:spcPct val="100000"/>
                </a:lnSpc>
                <a:spcBef>
                  <a:spcPct val="0"/>
                </a:spcBef>
                <a:spcAft>
                  <a:spcPct val="0"/>
                </a:spcAft>
                <a:buClrTx/>
                <a:buSzTx/>
                <a:buFontTx/>
                <a:buNone/>
                <a:tabLst/>
              </a:pPr>
              <a:r>
                <a:rPr lang="en-CA" sz="2000" i="0" dirty="0">
                  <a:effectLst>
                    <a:outerShdw blurRad="38100" dist="38100" dir="2700000" algn="tl">
                      <a:srgbClr val="000000">
                        <a:alpha val="43137"/>
                      </a:srgbClr>
                    </a:outerShdw>
                  </a:effectLst>
                </a:rPr>
                <a:t>-ve</a:t>
              </a:r>
              <a:endParaRPr kumimoji="0" lang="en-CA" sz="200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ndParaRPr>
            </a:p>
          </p:txBody>
        </p:sp>
        <p:sp>
          <p:nvSpPr>
            <p:cNvPr id="15" name="Rectangle 14"/>
            <p:cNvSpPr/>
            <p:nvPr/>
          </p:nvSpPr>
          <p:spPr bwMode="auto">
            <a:xfrm>
              <a:off x="3851920" y="4509120"/>
              <a:ext cx="792088" cy="576064"/>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2000" i="0" dirty="0">
                  <a:effectLst>
                    <a:outerShdw blurRad="38100" dist="38100" dir="2700000" algn="tl">
                      <a:srgbClr val="000000">
                        <a:alpha val="43137"/>
                      </a:srgbClr>
                    </a:outerShdw>
                  </a:effectLst>
                </a:rPr>
                <a:t>EC2</a:t>
              </a:r>
            </a:p>
            <a:p>
              <a:r>
                <a:rPr lang="en-CA" sz="2000" i="0" dirty="0">
                  <a:effectLst>
                    <a:outerShdw blurRad="38100" dist="38100" dir="2700000" algn="tl">
                      <a:srgbClr val="000000">
                        <a:alpha val="43137"/>
                      </a:srgbClr>
                    </a:outerShdw>
                  </a:effectLst>
                </a:rPr>
                <a:t>+ve</a:t>
              </a:r>
            </a:p>
          </p:txBody>
        </p:sp>
      </p:grpSp>
      <p:sp>
        <p:nvSpPr>
          <p:cNvPr id="7" name="Slide Number Placeholder 4">
            <a:extLst>
              <a:ext uri="{FF2B5EF4-FFF2-40B4-BE49-F238E27FC236}">
                <a16:creationId xmlns:a16="http://schemas.microsoft.com/office/drawing/2014/main" id="{7FE810DE-C7E7-448C-8FAD-DCD0AC76064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14</a:t>
            </a:fld>
            <a:endParaRPr lang="en-US" altLang="ja-JP"/>
          </a:p>
        </p:txBody>
      </p:sp>
      <p:sp>
        <p:nvSpPr>
          <p:cNvPr id="2" name="Rectangle 1">
            <a:extLst>
              <a:ext uri="{FF2B5EF4-FFF2-40B4-BE49-F238E27FC236}">
                <a16:creationId xmlns:a16="http://schemas.microsoft.com/office/drawing/2014/main" id="{0FC111E2-C83B-423C-A9A5-7D07992735E2}"/>
              </a:ext>
            </a:extLst>
          </p:cNvPr>
          <p:cNvSpPr/>
          <p:nvPr/>
        </p:nvSpPr>
        <p:spPr>
          <a:xfrm>
            <a:off x="1547664" y="5421207"/>
            <a:ext cx="7079975" cy="707886"/>
          </a:xfrm>
          <a:prstGeom prst="rect">
            <a:avLst/>
          </a:prstGeom>
        </p:spPr>
        <p:txBody>
          <a:bodyPr wrap="square">
            <a:spAutoFit/>
          </a:bodyPr>
          <a:lstStyle/>
          <a:p>
            <a:r>
              <a:rPr lang="en-US" sz="2000" b="0" dirty="0"/>
              <a:t>Note: Unexpected (illegal) inputs (</a:t>
            </a:r>
            <a:r>
              <a:rPr lang="en-US" sz="2000" b="0" dirty="0">
                <a:solidFill>
                  <a:srgbClr val="FF0000"/>
                </a:solidFill>
              </a:rPr>
              <a:t>U</a:t>
            </a:r>
            <a:r>
              <a:rPr lang="en-US" sz="2000" b="0" dirty="0"/>
              <a:t>) set may be much larger than the expected set, e.g. non-numbers, symbols, etc. </a:t>
            </a:r>
          </a:p>
        </p:txBody>
      </p:sp>
    </p:spTree>
    <p:extLst>
      <p:ext uri="{BB962C8B-B14F-4D97-AF65-F5344CB8AC3E}">
        <p14:creationId xmlns:p14="http://schemas.microsoft.com/office/powerpoint/2010/main" val="1918007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155">
                                            <p:txEl>
                                              <p:pRg st="1" end="1"/>
                                            </p:txEl>
                                          </p:spTgt>
                                        </p:tgtEl>
                                        <p:attrNameLst>
                                          <p:attrName>style.visibility</p:attrName>
                                        </p:attrNameLst>
                                      </p:cBhvr>
                                      <p:to>
                                        <p:strVal val="visible"/>
                                      </p:to>
                                    </p:set>
                                    <p:animEffect transition="in" filter="fade">
                                      <p:cBhvr>
                                        <p:cTn id="7" dur="500"/>
                                        <p:tgtEl>
                                          <p:spTgt spid="68915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9155">
                                            <p:txEl>
                                              <p:pRg st="3" end="3"/>
                                            </p:txEl>
                                          </p:spTgt>
                                        </p:tgtEl>
                                        <p:attrNameLst>
                                          <p:attrName>style.visibility</p:attrName>
                                        </p:attrNameLst>
                                      </p:cBhvr>
                                      <p:to>
                                        <p:strVal val="visible"/>
                                      </p:to>
                                    </p:set>
                                    <p:animEffect transition="in" filter="fade">
                                      <p:cBhvr>
                                        <p:cTn id="10" dur="500"/>
                                        <p:tgtEl>
                                          <p:spTgt spid="68915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9155">
                                            <p:txEl>
                                              <p:pRg st="4" end="4"/>
                                            </p:txEl>
                                          </p:spTgt>
                                        </p:tgtEl>
                                        <p:attrNameLst>
                                          <p:attrName>style.visibility</p:attrName>
                                        </p:attrNameLst>
                                      </p:cBhvr>
                                      <p:to>
                                        <p:strVal val="visible"/>
                                      </p:to>
                                    </p:set>
                                    <p:animEffect transition="in" filter="fade">
                                      <p:cBhvr>
                                        <p:cTn id="13" dur="500"/>
                                        <p:tgtEl>
                                          <p:spTgt spid="689155">
                                            <p:txEl>
                                              <p:pRg st="4" end="4"/>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Example 3</a:t>
            </a:r>
          </a:p>
        </p:txBody>
      </p:sp>
      <p:sp>
        <p:nvSpPr>
          <p:cNvPr id="3" name="Content Placeholder 2"/>
          <p:cNvSpPr>
            <a:spLocks noGrp="1"/>
          </p:cNvSpPr>
          <p:nvPr>
            <p:ph idx="1"/>
          </p:nvPr>
        </p:nvSpPr>
        <p:spPr/>
        <p:txBody>
          <a:bodyPr/>
          <a:lstStyle/>
          <a:p>
            <a:r>
              <a:rPr lang="en-CA" sz="2400" dirty="0"/>
              <a:t>Consider an application that requires two integer inputs </a:t>
            </a:r>
            <a:r>
              <a:rPr lang="en-CA" sz="2400" b="1" dirty="0">
                <a:latin typeface="Courier New" panose="02070309020205020404" pitchFamily="49" charset="0"/>
                <a:cs typeface="Courier New" panose="02070309020205020404" pitchFamily="49" charset="0"/>
              </a:rPr>
              <a:t>x</a:t>
            </a:r>
            <a:r>
              <a:rPr lang="en-CA" sz="2400" dirty="0"/>
              <a:t> and </a:t>
            </a:r>
            <a:r>
              <a:rPr lang="en-CA" sz="2400" b="1" dirty="0">
                <a:latin typeface="Courier New" panose="02070309020205020404" pitchFamily="49" charset="0"/>
                <a:cs typeface="Courier New" panose="02070309020205020404" pitchFamily="49" charset="0"/>
              </a:rPr>
              <a:t>y</a:t>
            </a:r>
            <a:r>
              <a:rPr lang="en-CA" sz="2400" dirty="0"/>
              <a:t> (as its input)</a:t>
            </a:r>
          </a:p>
          <a:p>
            <a:r>
              <a:rPr lang="en-CA" sz="2400" dirty="0"/>
              <a:t>Each of these inputs is expected to lie in the following ranges: </a:t>
            </a:r>
            <a:r>
              <a:rPr lang="en-US" sz="2400" b="1" dirty="0">
                <a:solidFill>
                  <a:srgbClr val="663300"/>
                </a:solidFill>
                <a:latin typeface="Courier New" panose="02070309020205020404" pitchFamily="49" charset="0"/>
                <a:cs typeface="Courier New" panose="02070309020205020404" pitchFamily="49" charset="0"/>
              </a:rPr>
              <a:t>3</a:t>
            </a:r>
            <a:r>
              <a:rPr lang="en-US" sz="24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400" b="1" dirty="0">
                <a:solidFill>
                  <a:srgbClr val="663300"/>
                </a:solidFill>
                <a:latin typeface="Courier New" panose="02070309020205020404" pitchFamily="49" charset="0"/>
                <a:cs typeface="Courier New" panose="02070309020205020404" pitchFamily="49" charset="0"/>
              </a:rPr>
              <a:t>x</a:t>
            </a:r>
            <a:r>
              <a:rPr lang="en-US" sz="24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400" b="1" dirty="0">
                <a:solidFill>
                  <a:srgbClr val="663300"/>
                </a:solidFill>
                <a:latin typeface="Courier New" panose="02070309020205020404" pitchFamily="49" charset="0"/>
                <a:cs typeface="Courier New" panose="02070309020205020404" pitchFamily="49" charset="0"/>
              </a:rPr>
              <a:t>7 </a:t>
            </a:r>
            <a:r>
              <a:rPr lang="en-US" sz="2400" dirty="0"/>
              <a:t>and </a:t>
            </a:r>
            <a:r>
              <a:rPr lang="en-US" sz="2400" b="1" dirty="0">
                <a:solidFill>
                  <a:srgbClr val="663300"/>
                </a:solidFill>
                <a:latin typeface="Courier New" panose="02070309020205020404" pitchFamily="49" charset="0"/>
                <a:cs typeface="Courier New" panose="02070309020205020404" pitchFamily="49" charset="0"/>
              </a:rPr>
              <a:t>5</a:t>
            </a:r>
            <a:r>
              <a:rPr lang="en-US" sz="24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400" b="1" dirty="0">
                <a:solidFill>
                  <a:srgbClr val="663300"/>
                </a:solidFill>
                <a:latin typeface="Courier New" panose="02070309020205020404" pitchFamily="49" charset="0"/>
                <a:cs typeface="Courier New" panose="02070309020205020404" pitchFamily="49" charset="0"/>
              </a:rPr>
              <a:t>y</a:t>
            </a:r>
            <a:r>
              <a:rPr lang="en-US" sz="24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400" b="1" dirty="0">
                <a:solidFill>
                  <a:srgbClr val="663300"/>
                </a:solidFill>
                <a:latin typeface="Courier New" panose="02070309020205020404" pitchFamily="49" charset="0"/>
                <a:cs typeface="Courier New" panose="02070309020205020404" pitchFamily="49" charset="0"/>
              </a:rPr>
              <a:t>9</a:t>
            </a:r>
            <a:r>
              <a:rPr lang="en-CA" sz="2400" dirty="0"/>
              <a:t> </a:t>
            </a:r>
          </a:p>
          <a:p>
            <a:r>
              <a:rPr lang="en-CA" sz="2400" dirty="0"/>
              <a:t>For </a:t>
            </a:r>
            <a:r>
              <a:rPr lang="en-CA" sz="2400" b="1" dirty="0"/>
              <a:t>one-dimensional partitioning</a:t>
            </a:r>
            <a:r>
              <a:rPr lang="en-CA" sz="2400" dirty="0"/>
              <a:t>, we apply the partitioning guidelines to </a:t>
            </a:r>
            <a:r>
              <a:rPr lang="en-CA" sz="2400" b="1" dirty="0">
                <a:latin typeface="Courier New" panose="02070309020205020404" pitchFamily="49" charset="0"/>
                <a:cs typeface="Courier New" panose="02070309020205020404" pitchFamily="49" charset="0"/>
              </a:rPr>
              <a:t>x</a:t>
            </a:r>
            <a:r>
              <a:rPr lang="en-CA" sz="2400" dirty="0"/>
              <a:t> and </a:t>
            </a:r>
            <a:r>
              <a:rPr lang="en-CA" sz="2400" b="1" dirty="0">
                <a:latin typeface="Courier New" panose="02070309020205020404" pitchFamily="49" charset="0"/>
                <a:cs typeface="Courier New" panose="02070309020205020404" pitchFamily="49" charset="0"/>
              </a:rPr>
              <a:t>y</a:t>
            </a:r>
            <a:r>
              <a:rPr lang="en-CA" sz="2400" dirty="0"/>
              <a:t> individually/independently</a:t>
            </a:r>
          </a:p>
          <a:p>
            <a:r>
              <a:rPr lang="en-CA" sz="2400" dirty="0"/>
              <a:t>This leads to the following six equivalence classes</a:t>
            </a:r>
          </a:p>
          <a:p>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15</a:t>
            </a:fld>
            <a:endParaRPr lang="en-US" altLang="ja-JP"/>
          </a:p>
        </p:txBody>
      </p:sp>
      <p:grpSp>
        <p:nvGrpSpPr>
          <p:cNvPr id="8" name="Group 25"/>
          <p:cNvGrpSpPr>
            <a:grpSpLocks/>
          </p:cNvGrpSpPr>
          <p:nvPr/>
        </p:nvGrpSpPr>
        <p:grpSpPr bwMode="auto">
          <a:xfrm>
            <a:off x="1066800" y="4941169"/>
            <a:ext cx="5543551" cy="463445"/>
            <a:chOff x="344" y="1349"/>
            <a:chExt cx="3492" cy="359"/>
          </a:xfrm>
        </p:grpSpPr>
        <p:sp>
          <p:nvSpPr>
            <p:cNvPr id="17" name="Text Box 26"/>
            <p:cNvSpPr txBox="1">
              <a:spLocks noChangeArrowheads="1"/>
            </p:cNvSpPr>
            <p:nvPr/>
          </p:nvSpPr>
          <p:spPr bwMode="auto">
            <a:xfrm>
              <a:off x="344" y="1349"/>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U1: </a:t>
              </a:r>
              <a:r>
                <a:rPr lang="en-US" i="0" dirty="0">
                  <a:latin typeface="Courier New" panose="02070309020205020404" pitchFamily="49" charset="0"/>
                  <a:cs typeface="Courier New" panose="02070309020205020404" pitchFamily="49" charset="0"/>
                </a:rPr>
                <a:t>x&lt;3</a:t>
              </a:r>
              <a:r>
                <a:rPr lang="en-US" i="0" dirty="0">
                  <a:latin typeface="Helvetica" pitchFamily="34" charset="0"/>
                </a:rPr>
                <a:t> </a:t>
              </a:r>
            </a:p>
          </p:txBody>
        </p:sp>
        <p:sp>
          <p:nvSpPr>
            <p:cNvPr id="18" name="Text Box 27"/>
            <p:cNvSpPr txBox="1">
              <a:spLocks noChangeArrowheads="1"/>
            </p:cNvSpPr>
            <p:nvPr/>
          </p:nvSpPr>
          <p:spPr bwMode="auto">
            <a:xfrm>
              <a:off x="1576" y="1349"/>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E1: </a:t>
              </a:r>
              <a:r>
                <a:rPr lang="en-US" i="0" dirty="0">
                  <a:latin typeface="Courier New" panose="02070309020205020404" pitchFamily="49" charset="0"/>
                  <a:cs typeface="Courier New" panose="02070309020205020404" pitchFamily="49" charset="0"/>
                </a:rPr>
                <a:t>3</a:t>
              </a:r>
              <a:r>
                <a:rPr lang="en-US" i="0" dirty="0">
                  <a:latin typeface="Courier New" panose="02070309020205020404" pitchFamily="49" charset="0"/>
                  <a:cs typeface="Courier New" panose="02070309020205020404" pitchFamily="49" charset="0"/>
                  <a:sym typeface="Symbol" pitchFamily="18" charset="2"/>
                </a:rPr>
                <a:t></a:t>
              </a:r>
              <a:r>
                <a:rPr lang="en-US" i="0" dirty="0">
                  <a:latin typeface="Courier New" panose="02070309020205020404" pitchFamily="49" charset="0"/>
                  <a:cs typeface="Courier New" panose="02070309020205020404" pitchFamily="49" charset="0"/>
                </a:rPr>
                <a:t>x</a:t>
              </a:r>
              <a:r>
                <a:rPr lang="en-US" i="0" dirty="0">
                  <a:latin typeface="Courier New" panose="02070309020205020404" pitchFamily="49" charset="0"/>
                  <a:cs typeface="Courier New" panose="02070309020205020404" pitchFamily="49" charset="0"/>
                  <a:sym typeface="Symbol" pitchFamily="18" charset="2"/>
                </a:rPr>
                <a:t>7</a:t>
              </a:r>
            </a:p>
          </p:txBody>
        </p:sp>
        <p:sp>
          <p:nvSpPr>
            <p:cNvPr id="19" name="Text Box 28"/>
            <p:cNvSpPr txBox="1">
              <a:spLocks noChangeArrowheads="1"/>
            </p:cNvSpPr>
            <p:nvPr/>
          </p:nvSpPr>
          <p:spPr bwMode="auto">
            <a:xfrm>
              <a:off x="2808" y="1350"/>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U2: </a:t>
              </a:r>
              <a:r>
                <a:rPr lang="en-US" i="0" dirty="0">
                  <a:latin typeface="Courier New" panose="02070309020205020404" pitchFamily="49" charset="0"/>
                  <a:cs typeface="Courier New" panose="02070309020205020404" pitchFamily="49" charset="0"/>
                </a:rPr>
                <a:t>x&gt;7</a:t>
              </a:r>
              <a:endParaRPr lang="en-US" i="0" dirty="0">
                <a:latin typeface="Courier New" panose="02070309020205020404" pitchFamily="49" charset="0"/>
                <a:cs typeface="Courier New" panose="02070309020205020404" pitchFamily="49" charset="0"/>
                <a:sym typeface="Symbol" pitchFamily="18" charset="2"/>
              </a:endParaRPr>
            </a:p>
          </p:txBody>
        </p:sp>
      </p:grpSp>
      <p:grpSp>
        <p:nvGrpSpPr>
          <p:cNvPr id="10" name="Group 30"/>
          <p:cNvGrpSpPr>
            <a:grpSpLocks/>
          </p:cNvGrpSpPr>
          <p:nvPr/>
        </p:nvGrpSpPr>
        <p:grpSpPr bwMode="auto">
          <a:xfrm>
            <a:off x="1066800" y="5422688"/>
            <a:ext cx="5543551" cy="463445"/>
            <a:chOff x="408" y="2085"/>
            <a:chExt cx="3492" cy="359"/>
          </a:xfrm>
        </p:grpSpPr>
        <p:sp>
          <p:nvSpPr>
            <p:cNvPr id="14" name="Text Box 31"/>
            <p:cNvSpPr txBox="1">
              <a:spLocks noChangeArrowheads="1"/>
            </p:cNvSpPr>
            <p:nvPr/>
          </p:nvSpPr>
          <p:spPr bwMode="auto">
            <a:xfrm>
              <a:off x="408" y="2085"/>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U3: </a:t>
              </a:r>
              <a:r>
                <a:rPr lang="en-US" i="0" dirty="0">
                  <a:latin typeface="Courier New" panose="02070309020205020404" pitchFamily="49" charset="0"/>
                  <a:cs typeface="Courier New" panose="02070309020205020404" pitchFamily="49" charset="0"/>
                </a:rPr>
                <a:t>y&lt;5</a:t>
              </a:r>
            </a:p>
          </p:txBody>
        </p:sp>
        <p:sp>
          <p:nvSpPr>
            <p:cNvPr id="15" name="Text Box 32"/>
            <p:cNvSpPr txBox="1">
              <a:spLocks noChangeArrowheads="1"/>
            </p:cNvSpPr>
            <p:nvPr/>
          </p:nvSpPr>
          <p:spPr bwMode="auto">
            <a:xfrm>
              <a:off x="1640" y="2085"/>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E2: </a:t>
              </a:r>
              <a:r>
                <a:rPr lang="en-US" i="0" dirty="0">
                  <a:latin typeface="Courier New" panose="02070309020205020404" pitchFamily="49" charset="0"/>
                  <a:cs typeface="Courier New" panose="02070309020205020404" pitchFamily="49" charset="0"/>
                </a:rPr>
                <a:t>5</a:t>
              </a:r>
              <a:r>
                <a:rPr lang="en-US" i="0" dirty="0">
                  <a:latin typeface="Courier New" panose="02070309020205020404" pitchFamily="49" charset="0"/>
                  <a:cs typeface="Courier New" panose="02070309020205020404" pitchFamily="49" charset="0"/>
                  <a:sym typeface="Symbol" pitchFamily="18" charset="2"/>
                </a:rPr>
                <a:t></a:t>
              </a:r>
              <a:r>
                <a:rPr lang="en-US" i="0" dirty="0">
                  <a:latin typeface="Courier New" panose="02070309020205020404" pitchFamily="49" charset="0"/>
                  <a:cs typeface="Courier New" panose="02070309020205020404" pitchFamily="49" charset="0"/>
                </a:rPr>
                <a:t>y</a:t>
              </a:r>
              <a:r>
                <a:rPr lang="en-US" i="0" dirty="0">
                  <a:latin typeface="Courier New" panose="02070309020205020404" pitchFamily="49" charset="0"/>
                  <a:cs typeface="Courier New" panose="02070309020205020404" pitchFamily="49" charset="0"/>
                  <a:sym typeface="Symbol" pitchFamily="18" charset="2"/>
                </a:rPr>
                <a:t>9</a:t>
              </a:r>
            </a:p>
          </p:txBody>
        </p:sp>
        <p:sp>
          <p:nvSpPr>
            <p:cNvPr id="16" name="Text Box 33"/>
            <p:cNvSpPr txBox="1">
              <a:spLocks noChangeArrowheads="1"/>
            </p:cNvSpPr>
            <p:nvPr/>
          </p:nvSpPr>
          <p:spPr bwMode="auto">
            <a:xfrm>
              <a:off x="2872" y="2086"/>
              <a:ext cx="1028" cy="358"/>
            </a:xfrm>
            <a:prstGeom prst="rect">
              <a:avLst/>
            </a:prstGeom>
            <a:noFill/>
            <a:ln w="12700" cap="sq">
              <a:noFill/>
              <a:miter lim="800000"/>
              <a:headEnd type="none" w="sm" len="sm"/>
              <a:tailEnd type="none" w="sm" len="sm"/>
            </a:ln>
            <a:effectLst/>
          </p:spPr>
          <p:txBody>
            <a:bodyPr>
              <a:spAutoFit/>
            </a:bodyPr>
            <a:lstStyle/>
            <a:p>
              <a:r>
                <a:rPr lang="en-US" i="0" dirty="0">
                  <a:latin typeface="Helvetica" pitchFamily="34" charset="0"/>
                </a:rPr>
                <a:t>U4: </a:t>
              </a:r>
              <a:r>
                <a:rPr lang="en-US" i="0" dirty="0">
                  <a:latin typeface="Courier New" panose="02070309020205020404" pitchFamily="49" charset="0"/>
                  <a:cs typeface="Courier New" panose="02070309020205020404" pitchFamily="49" charset="0"/>
                </a:rPr>
                <a:t>y&gt;9</a:t>
              </a:r>
              <a:endParaRPr lang="en-US" i="0" dirty="0">
                <a:latin typeface="Courier New" panose="02070309020205020404" pitchFamily="49" charset="0"/>
                <a:cs typeface="Courier New" panose="02070309020205020404" pitchFamily="49" charset="0"/>
                <a:sym typeface="Symbol" pitchFamily="18" charset="2"/>
              </a:endParaRPr>
            </a:p>
          </p:txBody>
        </p:sp>
      </p:grpSp>
      <p:grpSp>
        <p:nvGrpSpPr>
          <p:cNvPr id="20" name="Group 19">
            <a:extLst>
              <a:ext uri="{FF2B5EF4-FFF2-40B4-BE49-F238E27FC236}">
                <a16:creationId xmlns:a16="http://schemas.microsoft.com/office/drawing/2014/main" id="{E20D874E-20EB-4479-BC78-AF56BDD57EC5}"/>
              </a:ext>
            </a:extLst>
          </p:cNvPr>
          <p:cNvGrpSpPr/>
          <p:nvPr/>
        </p:nvGrpSpPr>
        <p:grpSpPr>
          <a:xfrm>
            <a:off x="6427788" y="5407196"/>
            <a:ext cx="1966913" cy="446663"/>
            <a:chOff x="6427788" y="5407196"/>
            <a:chExt cx="1966913" cy="446663"/>
          </a:xfrm>
        </p:grpSpPr>
        <p:sp>
          <p:nvSpPr>
            <p:cNvPr id="11" name="Text Box 34"/>
            <p:cNvSpPr txBox="1">
              <a:spLocks noChangeArrowheads="1"/>
            </p:cNvSpPr>
            <p:nvPr/>
          </p:nvSpPr>
          <p:spPr bwMode="auto">
            <a:xfrm>
              <a:off x="7045326" y="5407196"/>
              <a:ext cx="1349375" cy="400190"/>
            </a:xfrm>
            <a:prstGeom prst="rect">
              <a:avLst/>
            </a:prstGeom>
            <a:noFill/>
            <a:ln w="12700" cap="sq">
              <a:noFill/>
              <a:miter lim="800000"/>
              <a:headEnd type="none" w="sm" len="sm"/>
              <a:tailEnd type="none" w="sm" len="sm"/>
            </a:ln>
            <a:effectLst/>
          </p:spPr>
          <p:txBody>
            <a:bodyPr wrap="none">
              <a:spAutoFit/>
            </a:bodyPr>
            <a:lstStyle/>
            <a:p>
              <a:r>
                <a:rPr lang="en-CA" sz="2000" dirty="0">
                  <a:solidFill>
                    <a:srgbClr val="FF0000"/>
                  </a:solidFill>
                  <a:latin typeface="Courier New" panose="02070309020205020404" pitchFamily="49" charset="0"/>
                  <a:cs typeface="Courier New" panose="02070309020205020404" pitchFamily="49" charset="0"/>
                </a:rPr>
                <a:t>x</a:t>
              </a:r>
              <a:r>
                <a:rPr lang="en-US" sz="2000" i="0" dirty="0">
                  <a:solidFill>
                    <a:srgbClr val="FF0000"/>
                  </a:solidFill>
                  <a:latin typeface="Helvetica" pitchFamily="34" charset="0"/>
                </a:rPr>
                <a:t> ignored</a:t>
              </a:r>
            </a:p>
          </p:txBody>
        </p:sp>
        <p:sp>
          <p:nvSpPr>
            <p:cNvPr id="12" name="AutoShape 35"/>
            <p:cNvSpPr>
              <a:spLocks noChangeArrowheads="1"/>
            </p:cNvSpPr>
            <p:nvPr/>
          </p:nvSpPr>
          <p:spPr bwMode="auto">
            <a:xfrm>
              <a:off x="6427788" y="5443342"/>
              <a:ext cx="576263" cy="410517"/>
            </a:xfrm>
            <a:prstGeom prst="leftArrow">
              <a:avLst>
                <a:gd name="adj1" fmla="val 50000"/>
                <a:gd name="adj2" fmla="val 28538"/>
              </a:avLst>
            </a:prstGeom>
            <a:solidFill>
              <a:srgbClr val="FF6600"/>
            </a:solidFill>
            <a:ln w="12700">
              <a:solidFill>
                <a:schemeClr val="tx1"/>
              </a:solidFill>
              <a:miter lim="800000"/>
              <a:headEnd/>
              <a:tailEnd/>
            </a:ln>
            <a:effectLst/>
          </p:spPr>
          <p:txBody>
            <a:bodyPr wrap="none" anchor="ctr"/>
            <a:lstStyle/>
            <a:p>
              <a:endParaRPr lang="en-CA"/>
            </a:p>
          </p:txBody>
        </p:sp>
      </p:grpSp>
      <p:grpSp>
        <p:nvGrpSpPr>
          <p:cNvPr id="6" name="Group 5">
            <a:extLst>
              <a:ext uri="{FF2B5EF4-FFF2-40B4-BE49-F238E27FC236}">
                <a16:creationId xmlns:a16="http://schemas.microsoft.com/office/drawing/2014/main" id="{F20BADD9-075D-4F35-8BAF-8376CF3907E3}"/>
              </a:ext>
            </a:extLst>
          </p:cNvPr>
          <p:cNvGrpSpPr/>
          <p:nvPr/>
        </p:nvGrpSpPr>
        <p:grpSpPr>
          <a:xfrm>
            <a:off x="6416676" y="4970860"/>
            <a:ext cx="1978025" cy="410518"/>
            <a:chOff x="6416676" y="4970860"/>
            <a:chExt cx="1978025" cy="410518"/>
          </a:xfrm>
        </p:grpSpPr>
        <p:sp>
          <p:nvSpPr>
            <p:cNvPr id="9" name="Text Box 29"/>
            <p:cNvSpPr txBox="1">
              <a:spLocks noChangeArrowheads="1"/>
            </p:cNvSpPr>
            <p:nvPr/>
          </p:nvSpPr>
          <p:spPr bwMode="auto">
            <a:xfrm>
              <a:off x="7045326" y="4981188"/>
              <a:ext cx="1349375" cy="400190"/>
            </a:xfrm>
            <a:prstGeom prst="rect">
              <a:avLst/>
            </a:prstGeom>
            <a:noFill/>
            <a:ln w="12700" cap="sq">
              <a:noFill/>
              <a:miter lim="800000"/>
              <a:headEnd type="none" w="sm" len="sm"/>
              <a:tailEnd type="none" w="sm" len="sm"/>
            </a:ln>
            <a:effectLst/>
          </p:spPr>
          <p:txBody>
            <a:bodyPr wrap="none">
              <a:spAutoFit/>
            </a:bodyPr>
            <a:lstStyle/>
            <a:p>
              <a:r>
                <a:rPr lang="en-CA" sz="2000" dirty="0">
                  <a:solidFill>
                    <a:srgbClr val="FF0000"/>
                  </a:solidFill>
                  <a:latin typeface="Courier New" panose="02070309020205020404" pitchFamily="49" charset="0"/>
                  <a:cs typeface="Courier New" panose="02070309020205020404" pitchFamily="49" charset="0"/>
                </a:rPr>
                <a:t>y</a:t>
              </a:r>
              <a:r>
                <a:rPr lang="en-US" sz="2000" i="0" dirty="0">
                  <a:solidFill>
                    <a:srgbClr val="FF0000"/>
                  </a:solidFill>
                  <a:latin typeface="Helvetica" pitchFamily="34" charset="0"/>
                </a:rPr>
                <a:t> ignored</a:t>
              </a:r>
            </a:p>
          </p:txBody>
        </p:sp>
        <p:sp>
          <p:nvSpPr>
            <p:cNvPr id="13" name="AutoShape 36"/>
            <p:cNvSpPr>
              <a:spLocks noChangeArrowheads="1"/>
            </p:cNvSpPr>
            <p:nvPr/>
          </p:nvSpPr>
          <p:spPr bwMode="auto">
            <a:xfrm>
              <a:off x="6416676" y="4970860"/>
              <a:ext cx="576263" cy="410517"/>
            </a:xfrm>
            <a:prstGeom prst="leftArrow">
              <a:avLst>
                <a:gd name="adj1" fmla="val 50000"/>
                <a:gd name="adj2" fmla="val 28538"/>
              </a:avLst>
            </a:prstGeom>
            <a:solidFill>
              <a:srgbClr val="FF6600"/>
            </a:solidFill>
            <a:ln w="12700">
              <a:solidFill>
                <a:schemeClr val="tx1"/>
              </a:solidFill>
              <a:miter lim="800000"/>
              <a:headEnd/>
              <a:tailEnd/>
            </a:ln>
            <a:effectLst/>
          </p:spPr>
          <p:txBody>
            <a:bodyPr wrap="none" anchor="ctr"/>
            <a:lstStyle/>
            <a:p>
              <a:endParaRPr lang="en-CA"/>
            </a:p>
          </p:txBody>
        </p:sp>
      </p:grpSp>
      <p:sp>
        <p:nvSpPr>
          <p:cNvPr id="21" name="TextBox 20">
            <a:extLst>
              <a:ext uri="{FF2B5EF4-FFF2-40B4-BE49-F238E27FC236}">
                <a16:creationId xmlns:a16="http://schemas.microsoft.com/office/drawing/2014/main" id="{446C2D90-C00F-41A1-B70E-829A13F2A9B8}"/>
              </a:ext>
            </a:extLst>
          </p:cNvPr>
          <p:cNvSpPr txBox="1"/>
          <p:nvPr/>
        </p:nvSpPr>
        <p:spPr>
          <a:xfrm>
            <a:off x="2195736" y="6092825"/>
            <a:ext cx="4968552" cy="369332"/>
          </a:xfrm>
          <a:prstGeom prst="rect">
            <a:avLst/>
          </a:prstGeom>
          <a:noFill/>
        </p:spPr>
        <p:txBody>
          <a:bodyPr wrap="square" rtlCol="0">
            <a:spAutoFit/>
          </a:bodyPr>
          <a:lstStyle/>
          <a:p>
            <a:pPr algn="ctr"/>
            <a:r>
              <a:rPr lang="en-US" sz="1800" dirty="0">
                <a:solidFill>
                  <a:srgbClr val="FF0000"/>
                </a:solidFill>
              </a:rPr>
              <a:t>Nine possible combinations</a:t>
            </a:r>
          </a:p>
        </p:txBody>
      </p:sp>
    </p:spTree>
    <p:extLst>
      <p:ext uri="{BB962C8B-B14F-4D97-AF65-F5344CB8AC3E}">
        <p14:creationId xmlns:p14="http://schemas.microsoft.com/office/powerpoint/2010/main" val="179472166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Example 3 (cont’d)</a:t>
            </a:r>
          </a:p>
        </p:txBody>
      </p:sp>
      <p:sp>
        <p:nvSpPr>
          <p:cNvPr id="3" name="Content Placeholder 2"/>
          <p:cNvSpPr>
            <a:spLocks noGrp="1"/>
          </p:cNvSpPr>
          <p:nvPr>
            <p:ph idx="1"/>
          </p:nvPr>
        </p:nvSpPr>
        <p:spPr>
          <a:xfrm>
            <a:off x="900113" y="1560513"/>
            <a:ext cx="8001000" cy="2948607"/>
          </a:xfrm>
        </p:spPr>
        <p:txBody>
          <a:bodyPr/>
          <a:lstStyle/>
          <a:p>
            <a:r>
              <a:rPr lang="en-CA" sz="2800" b="1" dirty="0"/>
              <a:t>Multi-dimensional partitioning</a:t>
            </a:r>
          </a:p>
          <a:p>
            <a:r>
              <a:rPr lang="en-CA" sz="2800" dirty="0"/>
              <a:t>Consider the input domain to be the Cartesian product </a:t>
            </a:r>
            <a:r>
              <a:rPr lang="en-CA" sz="2800" b="1" dirty="0">
                <a:latin typeface="Courier New" panose="02070309020205020404" pitchFamily="49" charset="0"/>
                <a:cs typeface="Courier New" panose="02070309020205020404" pitchFamily="49" charset="0"/>
              </a:rPr>
              <a:t>x*y</a:t>
            </a:r>
            <a:r>
              <a:rPr lang="en-CA" sz="2800" dirty="0"/>
              <a:t> </a:t>
            </a:r>
          </a:p>
          <a:p>
            <a:r>
              <a:rPr lang="en-CA" sz="2800" dirty="0"/>
              <a:t>Multi-dimensional partitioning of  </a:t>
            </a:r>
            <a:r>
              <a:rPr lang="en-US" sz="2800" b="1" dirty="0">
                <a:solidFill>
                  <a:srgbClr val="663300"/>
                </a:solidFill>
                <a:latin typeface="Courier New" panose="02070309020205020404" pitchFamily="49" charset="0"/>
                <a:cs typeface="Courier New" panose="02070309020205020404" pitchFamily="49" charset="0"/>
              </a:rPr>
              <a:t>3</a:t>
            </a:r>
            <a:r>
              <a:rPr lang="en-US" sz="28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800" b="1" dirty="0">
                <a:solidFill>
                  <a:srgbClr val="663300"/>
                </a:solidFill>
                <a:latin typeface="Courier New" panose="02070309020205020404" pitchFamily="49" charset="0"/>
                <a:cs typeface="Courier New" panose="02070309020205020404" pitchFamily="49" charset="0"/>
              </a:rPr>
              <a:t>x</a:t>
            </a:r>
            <a:r>
              <a:rPr lang="en-US" sz="28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800" b="1" dirty="0">
                <a:solidFill>
                  <a:srgbClr val="663300"/>
                </a:solidFill>
                <a:latin typeface="Courier New" panose="02070309020205020404" pitchFamily="49" charset="0"/>
                <a:cs typeface="Courier New" panose="02070309020205020404" pitchFamily="49" charset="0"/>
              </a:rPr>
              <a:t>7</a:t>
            </a:r>
            <a:r>
              <a:rPr lang="en-US" sz="2800" dirty="0"/>
              <a:t> and </a:t>
            </a:r>
            <a:r>
              <a:rPr lang="en-US" sz="2800" b="1" dirty="0">
                <a:solidFill>
                  <a:srgbClr val="663300"/>
                </a:solidFill>
                <a:latin typeface="Courier New" panose="02070309020205020404" pitchFamily="49" charset="0"/>
                <a:cs typeface="Courier New" panose="02070309020205020404" pitchFamily="49" charset="0"/>
              </a:rPr>
              <a:t>5</a:t>
            </a:r>
            <a:r>
              <a:rPr lang="en-US" sz="28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800" b="1" dirty="0">
                <a:solidFill>
                  <a:srgbClr val="663300"/>
                </a:solidFill>
                <a:latin typeface="Courier New" panose="02070309020205020404" pitchFamily="49" charset="0"/>
                <a:cs typeface="Courier New" panose="02070309020205020404" pitchFamily="49" charset="0"/>
              </a:rPr>
              <a:t>y</a:t>
            </a:r>
            <a:r>
              <a:rPr lang="en-US" sz="2800" b="1" dirty="0">
                <a:solidFill>
                  <a:srgbClr val="663300"/>
                </a:solidFill>
                <a:latin typeface="Courier New" panose="02070309020205020404" pitchFamily="49" charset="0"/>
                <a:cs typeface="Courier New" panose="02070309020205020404" pitchFamily="49" charset="0"/>
                <a:sym typeface="Symbol" pitchFamily="18" charset="2"/>
              </a:rPr>
              <a:t></a:t>
            </a:r>
            <a:r>
              <a:rPr lang="en-US" sz="2800" b="1" dirty="0">
                <a:solidFill>
                  <a:srgbClr val="663300"/>
                </a:solidFill>
                <a:latin typeface="Courier New" panose="02070309020205020404" pitchFamily="49" charset="0"/>
                <a:cs typeface="Courier New" panose="02070309020205020404" pitchFamily="49" charset="0"/>
              </a:rPr>
              <a:t>9</a:t>
            </a:r>
            <a:r>
              <a:rPr lang="en-CA" sz="2800" dirty="0"/>
              <a:t>  leads to 9 equivalence classes </a:t>
            </a:r>
          </a:p>
          <a:p>
            <a:r>
              <a:rPr lang="en-CA" sz="2800" dirty="0"/>
              <a:t>Which one is the legal input sub-space?</a:t>
            </a:r>
          </a:p>
          <a:p>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16</a:t>
            </a:fld>
            <a:endParaRPr lang="en-US" altLang="ja-JP"/>
          </a:p>
        </p:txBody>
      </p:sp>
      <p:sp>
        <p:nvSpPr>
          <p:cNvPr id="7" name="Text Box 22"/>
          <p:cNvSpPr txBox="1">
            <a:spLocks noChangeArrowheads="1"/>
          </p:cNvSpPr>
          <p:nvPr/>
        </p:nvSpPr>
        <p:spPr bwMode="auto">
          <a:xfrm>
            <a:off x="428626" y="4581128"/>
            <a:ext cx="197008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U1:</a:t>
            </a:r>
            <a:r>
              <a:rPr lang="en-US" sz="2000" i="0" dirty="0">
                <a:latin typeface="Helvetica" pitchFamily="34" charset="0"/>
              </a:rPr>
              <a:t> x&lt;3, y&lt;5 </a:t>
            </a:r>
          </a:p>
        </p:txBody>
      </p:sp>
      <p:sp>
        <p:nvSpPr>
          <p:cNvPr id="8" name="Text Box 23"/>
          <p:cNvSpPr txBox="1">
            <a:spLocks noChangeArrowheads="1"/>
          </p:cNvSpPr>
          <p:nvPr/>
        </p:nvSpPr>
        <p:spPr bwMode="auto">
          <a:xfrm>
            <a:off x="3379788" y="4581128"/>
            <a:ext cx="2579687" cy="400050"/>
          </a:xfrm>
          <a:prstGeom prst="rect">
            <a:avLst/>
          </a:prstGeom>
          <a:noFill/>
          <a:ln w="12700" cap="sq">
            <a:noFill/>
            <a:miter lim="800000"/>
            <a:headEnd type="none" w="sm" len="sm"/>
            <a:tailEnd type="none" w="sm" len="sm"/>
          </a:ln>
          <a:effectLst/>
        </p:spPr>
        <p:txBody>
          <a:bodyPr>
            <a:spAutoFit/>
          </a:bodyPr>
          <a:lstStyle/>
          <a:p>
            <a:r>
              <a:rPr lang="en-US" sz="2000" dirty="0">
                <a:solidFill>
                  <a:srgbClr val="FF0000"/>
                </a:solidFill>
                <a:latin typeface="Helvetica" pitchFamily="34" charset="0"/>
              </a:rPr>
              <a:t>U2:</a:t>
            </a:r>
            <a:r>
              <a:rPr lang="en-US" sz="2000" i="0" dirty="0">
                <a:latin typeface="Helvetica" pitchFamily="34" charset="0"/>
              </a:rPr>
              <a:t> x&lt;3, 5</a:t>
            </a:r>
            <a:r>
              <a:rPr lang="en-US" sz="2000" i="0" dirty="0">
                <a:latin typeface="Helvetica" pitchFamily="34" charset="0"/>
                <a:sym typeface="Symbol" pitchFamily="18" charset="2"/>
              </a:rPr>
              <a:t></a:t>
            </a:r>
            <a:r>
              <a:rPr lang="en-US" sz="2000" i="0" dirty="0">
                <a:latin typeface="Helvetica" pitchFamily="34" charset="0"/>
              </a:rPr>
              <a:t>y</a:t>
            </a:r>
            <a:r>
              <a:rPr lang="en-US" sz="2000" i="0" dirty="0">
                <a:latin typeface="Helvetica" pitchFamily="34" charset="0"/>
                <a:sym typeface="Symbol" pitchFamily="18" charset="2"/>
              </a:rPr>
              <a:t>9</a:t>
            </a:r>
          </a:p>
        </p:txBody>
      </p:sp>
      <p:sp>
        <p:nvSpPr>
          <p:cNvPr id="9" name="Text Box 24"/>
          <p:cNvSpPr txBox="1">
            <a:spLocks noChangeArrowheads="1"/>
          </p:cNvSpPr>
          <p:nvPr/>
        </p:nvSpPr>
        <p:spPr bwMode="auto">
          <a:xfrm>
            <a:off x="6677026" y="4581128"/>
            <a:ext cx="2208212"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U3:</a:t>
            </a:r>
            <a:r>
              <a:rPr lang="en-US" sz="2000" i="0" dirty="0">
                <a:latin typeface="Helvetica" pitchFamily="34" charset="0"/>
              </a:rPr>
              <a:t> x&lt;3, y&gt;9</a:t>
            </a:r>
            <a:endParaRPr lang="en-US" sz="2000" i="0" dirty="0">
              <a:latin typeface="Helvetica" pitchFamily="34" charset="0"/>
              <a:sym typeface="Symbol" pitchFamily="18" charset="2"/>
            </a:endParaRPr>
          </a:p>
        </p:txBody>
      </p:sp>
      <p:sp>
        <p:nvSpPr>
          <p:cNvPr id="10" name="Text Box 26"/>
          <p:cNvSpPr txBox="1">
            <a:spLocks noChangeArrowheads="1"/>
          </p:cNvSpPr>
          <p:nvPr/>
        </p:nvSpPr>
        <p:spPr bwMode="auto">
          <a:xfrm>
            <a:off x="428626" y="5081191"/>
            <a:ext cx="227488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U4:</a:t>
            </a:r>
            <a:r>
              <a:rPr lang="en-US" sz="2000" i="0" dirty="0">
                <a:latin typeface="Helvetica" pitchFamily="34" charset="0"/>
              </a:rPr>
              <a:t> 3</a:t>
            </a:r>
            <a:r>
              <a:rPr lang="en-US" sz="2000" i="0" dirty="0">
                <a:latin typeface="Helvetica" pitchFamily="34" charset="0"/>
                <a:sym typeface="Symbol" pitchFamily="18" charset="2"/>
              </a:rPr>
              <a:t></a:t>
            </a:r>
            <a:r>
              <a:rPr lang="en-US" sz="2000" i="0" dirty="0">
                <a:latin typeface="Helvetica" pitchFamily="34" charset="0"/>
              </a:rPr>
              <a:t>x</a:t>
            </a:r>
            <a:r>
              <a:rPr lang="en-US" sz="2000" i="0" dirty="0">
                <a:latin typeface="Helvetica" pitchFamily="34" charset="0"/>
                <a:sym typeface="Symbol" pitchFamily="18" charset="2"/>
              </a:rPr>
              <a:t>7,</a:t>
            </a:r>
            <a:r>
              <a:rPr lang="en-US" sz="2000" i="0" dirty="0">
                <a:latin typeface="Helvetica" pitchFamily="34" charset="0"/>
              </a:rPr>
              <a:t> y&lt;5</a:t>
            </a:r>
          </a:p>
        </p:txBody>
      </p:sp>
      <p:sp>
        <p:nvSpPr>
          <p:cNvPr id="11" name="Text Box 27"/>
          <p:cNvSpPr txBox="1">
            <a:spLocks noChangeArrowheads="1"/>
          </p:cNvSpPr>
          <p:nvPr/>
        </p:nvSpPr>
        <p:spPr bwMode="auto">
          <a:xfrm>
            <a:off x="3379788" y="5081191"/>
            <a:ext cx="320833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008000"/>
                </a:solidFill>
                <a:latin typeface="Helvetica" pitchFamily="34" charset="0"/>
              </a:rPr>
              <a:t>E1: </a:t>
            </a:r>
            <a:r>
              <a:rPr lang="en-US" sz="2000" i="0" dirty="0">
                <a:latin typeface="Helvetica" pitchFamily="34" charset="0"/>
              </a:rPr>
              <a:t>3</a:t>
            </a:r>
            <a:r>
              <a:rPr lang="en-US" sz="2000" i="0" dirty="0">
                <a:latin typeface="Helvetica" pitchFamily="34" charset="0"/>
                <a:sym typeface="Symbol" pitchFamily="18" charset="2"/>
              </a:rPr>
              <a:t></a:t>
            </a:r>
            <a:r>
              <a:rPr lang="en-US" sz="2000" i="0" dirty="0">
                <a:latin typeface="Helvetica" pitchFamily="34" charset="0"/>
              </a:rPr>
              <a:t>x</a:t>
            </a:r>
            <a:r>
              <a:rPr lang="en-US" sz="2000" i="0" dirty="0">
                <a:latin typeface="Helvetica" pitchFamily="34" charset="0"/>
                <a:sym typeface="Symbol" pitchFamily="18" charset="2"/>
              </a:rPr>
              <a:t>7, </a:t>
            </a:r>
            <a:r>
              <a:rPr lang="en-US" sz="2000" i="0" dirty="0">
                <a:latin typeface="Helvetica" pitchFamily="34" charset="0"/>
              </a:rPr>
              <a:t> 5</a:t>
            </a:r>
            <a:r>
              <a:rPr lang="en-US" sz="2000" i="0" dirty="0">
                <a:latin typeface="Helvetica" pitchFamily="34" charset="0"/>
                <a:sym typeface="Symbol" pitchFamily="18" charset="2"/>
              </a:rPr>
              <a:t></a:t>
            </a:r>
            <a:r>
              <a:rPr lang="en-US" sz="2000" i="0" dirty="0">
                <a:latin typeface="Helvetica" pitchFamily="34" charset="0"/>
              </a:rPr>
              <a:t>y</a:t>
            </a:r>
            <a:r>
              <a:rPr lang="en-US" sz="2000" i="0" dirty="0">
                <a:latin typeface="Helvetica" pitchFamily="34" charset="0"/>
                <a:sym typeface="Symbol" pitchFamily="18" charset="2"/>
              </a:rPr>
              <a:t>9</a:t>
            </a:r>
          </a:p>
        </p:txBody>
      </p:sp>
      <p:sp>
        <p:nvSpPr>
          <p:cNvPr id="12" name="Text Box 28"/>
          <p:cNvSpPr txBox="1">
            <a:spLocks noChangeArrowheads="1"/>
          </p:cNvSpPr>
          <p:nvPr/>
        </p:nvSpPr>
        <p:spPr bwMode="auto">
          <a:xfrm>
            <a:off x="6677026" y="5081191"/>
            <a:ext cx="222408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U5:</a:t>
            </a:r>
            <a:r>
              <a:rPr lang="en-US" sz="2000" i="0" dirty="0">
                <a:latin typeface="Helvetica" pitchFamily="34" charset="0"/>
              </a:rPr>
              <a:t> 3</a:t>
            </a:r>
            <a:r>
              <a:rPr lang="en-US" sz="2000" i="0" dirty="0">
                <a:latin typeface="Helvetica" pitchFamily="34" charset="0"/>
                <a:sym typeface="Symbol" pitchFamily="18" charset="2"/>
              </a:rPr>
              <a:t></a:t>
            </a:r>
            <a:r>
              <a:rPr lang="en-US" sz="2000" i="0" dirty="0">
                <a:latin typeface="Helvetica" pitchFamily="34" charset="0"/>
              </a:rPr>
              <a:t>x</a:t>
            </a:r>
            <a:r>
              <a:rPr lang="en-US" sz="2000" i="0" dirty="0">
                <a:latin typeface="Helvetica" pitchFamily="34" charset="0"/>
                <a:sym typeface="Symbol" pitchFamily="18" charset="2"/>
              </a:rPr>
              <a:t>7</a:t>
            </a:r>
            <a:r>
              <a:rPr lang="en-US" sz="2000" i="0" dirty="0">
                <a:latin typeface="Helvetica" pitchFamily="34" charset="0"/>
              </a:rPr>
              <a:t>, y&gt;9</a:t>
            </a:r>
          </a:p>
        </p:txBody>
      </p:sp>
      <p:sp>
        <p:nvSpPr>
          <p:cNvPr id="13" name="Text Box 29"/>
          <p:cNvSpPr txBox="1">
            <a:spLocks noChangeArrowheads="1"/>
          </p:cNvSpPr>
          <p:nvPr/>
        </p:nvSpPr>
        <p:spPr bwMode="auto">
          <a:xfrm>
            <a:off x="428626" y="5657453"/>
            <a:ext cx="227488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U6:</a:t>
            </a:r>
            <a:r>
              <a:rPr lang="en-US" sz="2000" i="0" dirty="0">
                <a:latin typeface="Helvetica" pitchFamily="34" charset="0"/>
              </a:rPr>
              <a:t> x&gt;</a:t>
            </a:r>
            <a:r>
              <a:rPr lang="en-US" sz="2000" i="0" dirty="0">
                <a:latin typeface="Helvetica" pitchFamily="34" charset="0"/>
                <a:sym typeface="Symbol" pitchFamily="18" charset="2"/>
              </a:rPr>
              <a:t>7,</a:t>
            </a:r>
            <a:r>
              <a:rPr lang="en-US" sz="2000" i="0" dirty="0">
                <a:latin typeface="Helvetica" pitchFamily="34" charset="0"/>
              </a:rPr>
              <a:t> y&lt;5</a:t>
            </a:r>
          </a:p>
        </p:txBody>
      </p:sp>
      <p:sp>
        <p:nvSpPr>
          <p:cNvPr id="14" name="Text Box 30"/>
          <p:cNvSpPr txBox="1">
            <a:spLocks noChangeArrowheads="1"/>
          </p:cNvSpPr>
          <p:nvPr/>
        </p:nvSpPr>
        <p:spPr bwMode="auto">
          <a:xfrm>
            <a:off x="3379788" y="5657453"/>
            <a:ext cx="3208337" cy="400050"/>
          </a:xfrm>
          <a:prstGeom prst="rect">
            <a:avLst/>
          </a:prstGeom>
          <a:noFill/>
          <a:ln w="12700" cap="sq">
            <a:noFill/>
            <a:miter lim="800000"/>
            <a:headEnd type="none" w="sm" len="sm"/>
            <a:tailEnd type="none" w="sm" len="sm"/>
          </a:ln>
          <a:effectLst/>
        </p:spPr>
        <p:txBody>
          <a:bodyPr>
            <a:spAutoFit/>
          </a:bodyPr>
          <a:lstStyle/>
          <a:p>
            <a:r>
              <a:rPr lang="en-US" sz="2000" dirty="0">
                <a:solidFill>
                  <a:srgbClr val="FF0000"/>
                </a:solidFill>
                <a:latin typeface="Helvetica" pitchFamily="34" charset="0"/>
              </a:rPr>
              <a:t>U7:</a:t>
            </a:r>
            <a:r>
              <a:rPr lang="en-US" sz="2000" i="0" dirty="0">
                <a:latin typeface="Helvetica" pitchFamily="34" charset="0"/>
              </a:rPr>
              <a:t> x&gt;7</a:t>
            </a:r>
            <a:r>
              <a:rPr lang="en-US" sz="2000" i="0" dirty="0">
                <a:latin typeface="Helvetica" pitchFamily="34" charset="0"/>
                <a:sym typeface="Symbol" pitchFamily="18" charset="2"/>
              </a:rPr>
              <a:t>, </a:t>
            </a:r>
            <a:r>
              <a:rPr lang="en-US" sz="2000" i="0" dirty="0">
                <a:latin typeface="Helvetica" pitchFamily="34" charset="0"/>
              </a:rPr>
              <a:t> 5</a:t>
            </a:r>
            <a:r>
              <a:rPr lang="en-US" sz="2000" i="0" dirty="0">
                <a:latin typeface="Helvetica" pitchFamily="34" charset="0"/>
                <a:sym typeface="Symbol" pitchFamily="18" charset="2"/>
              </a:rPr>
              <a:t></a:t>
            </a:r>
            <a:r>
              <a:rPr lang="en-US" sz="2000" i="0" dirty="0">
                <a:latin typeface="Helvetica" pitchFamily="34" charset="0"/>
              </a:rPr>
              <a:t>y</a:t>
            </a:r>
            <a:r>
              <a:rPr lang="en-US" sz="2000" i="0" dirty="0">
                <a:latin typeface="Helvetica" pitchFamily="34" charset="0"/>
                <a:sym typeface="Symbol" pitchFamily="18" charset="2"/>
              </a:rPr>
              <a:t>9</a:t>
            </a:r>
          </a:p>
        </p:txBody>
      </p:sp>
      <p:sp>
        <p:nvSpPr>
          <p:cNvPr id="15" name="Text Box 31"/>
          <p:cNvSpPr txBox="1">
            <a:spLocks noChangeArrowheads="1"/>
          </p:cNvSpPr>
          <p:nvPr/>
        </p:nvSpPr>
        <p:spPr bwMode="auto">
          <a:xfrm>
            <a:off x="6677026" y="5657453"/>
            <a:ext cx="2224087" cy="400050"/>
          </a:xfrm>
          <a:prstGeom prst="rect">
            <a:avLst/>
          </a:prstGeom>
          <a:noFill/>
          <a:ln w="12700" cap="sq">
            <a:noFill/>
            <a:miter lim="800000"/>
            <a:headEnd type="none" w="sm" len="sm"/>
            <a:tailEnd type="none" w="sm" len="sm"/>
          </a:ln>
          <a:effectLst/>
        </p:spPr>
        <p:txBody>
          <a:bodyPr>
            <a:spAutoFit/>
          </a:bodyPr>
          <a:lstStyle/>
          <a:p>
            <a:r>
              <a:rPr lang="en-US" sz="2000" i="0" dirty="0">
                <a:solidFill>
                  <a:srgbClr val="FF0000"/>
                </a:solidFill>
                <a:latin typeface="Helvetica" pitchFamily="34" charset="0"/>
              </a:rPr>
              <a:t>U8:</a:t>
            </a:r>
            <a:r>
              <a:rPr lang="en-US" sz="2000" i="0" dirty="0">
                <a:latin typeface="Helvetica" pitchFamily="34" charset="0"/>
              </a:rPr>
              <a:t> x&gt;7, y&gt;9</a:t>
            </a:r>
          </a:p>
        </p:txBody>
      </p:sp>
      <p:sp>
        <p:nvSpPr>
          <p:cNvPr id="6" name="Rectangle 5">
            <a:extLst>
              <a:ext uri="{FF2B5EF4-FFF2-40B4-BE49-F238E27FC236}">
                <a16:creationId xmlns:a16="http://schemas.microsoft.com/office/drawing/2014/main" id="{DBACE56F-233C-4BC6-A879-6AD98512BC7F}"/>
              </a:ext>
            </a:extLst>
          </p:cNvPr>
          <p:cNvSpPr/>
          <p:nvPr/>
        </p:nvSpPr>
        <p:spPr>
          <a:xfrm>
            <a:off x="1632248" y="6105723"/>
            <a:ext cx="6108104" cy="307777"/>
          </a:xfrm>
          <a:prstGeom prst="rect">
            <a:avLst/>
          </a:prstGeom>
          <a:solidFill>
            <a:schemeClr val="accent2">
              <a:lumMod val="20000"/>
              <a:lumOff val="80000"/>
            </a:schemeClr>
          </a:solidFill>
        </p:spPr>
        <p:txBody>
          <a:bodyPr wrap="square">
            <a:spAutoFit/>
          </a:bodyPr>
          <a:lstStyle/>
          <a:p>
            <a:pPr algn="just"/>
            <a:r>
              <a:rPr lang="en-US" sz="1400" u="sng" dirty="0">
                <a:solidFill>
                  <a:srgbClr val="008000"/>
                </a:solidFill>
              </a:rPr>
              <a:t>E</a:t>
            </a:r>
            <a:r>
              <a:rPr lang="en-US" sz="1400" dirty="0"/>
              <a:t>xpected or legal inputs (</a:t>
            </a:r>
            <a:r>
              <a:rPr lang="en-US" sz="1400" dirty="0">
                <a:solidFill>
                  <a:srgbClr val="008000"/>
                </a:solidFill>
              </a:rPr>
              <a:t>E</a:t>
            </a:r>
            <a:r>
              <a:rPr lang="en-US" sz="1400" dirty="0"/>
              <a:t>)         </a:t>
            </a:r>
            <a:r>
              <a:rPr lang="en-US" sz="1400" u="sng" dirty="0">
                <a:solidFill>
                  <a:srgbClr val="FF0000"/>
                </a:solidFill>
              </a:rPr>
              <a:t>U</a:t>
            </a:r>
            <a:r>
              <a:rPr lang="en-US" sz="1400" dirty="0"/>
              <a:t>nexpected (illegal) inputs (</a:t>
            </a:r>
            <a:r>
              <a:rPr lang="en-US" sz="1400" dirty="0">
                <a:solidFill>
                  <a:srgbClr val="FF0000"/>
                </a:solidFill>
              </a:rPr>
              <a:t>U</a:t>
            </a:r>
            <a:r>
              <a:rPr lang="en-US" sz="1400" dirty="0"/>
              <a:t>) </a:t>
            </a:r>
            <a:endParaRPr lang="en-US" sz="1400" b="0" dirty="0"/>
          </a:p>
        </p:txBody>
      </p:sp>
    </p:spTree>
    <p:extLst>
      <p:ext uri="{BB962C8B-B14F-4D97-AF65-F5344CB8AC3E}">
        <p14:creationId xmlns:p14="http://schemas.microsoft.com/office/powerpoint/2010/main" val="129819586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11"/>
                                        </p:tgtEl>
                                        <p:attrNameLst>
                                          <p:attrName>style.color</p:attrName>
                                        </p:attrNameLst>
                                      </p:cBhvr>
                                      <p:to>
                                        <a:srgbClr val="007253"/>
                                      </p:to>
                                    </p:animClr>
                                  </p:childTnLst>
                                </p:cTn>
                              </p:par>
                            </p:childTnLst>
                          </p:cTn>
                        </p:par>
                        <p:par>
                          <p:cTn id="7" fill="hold">
                            <p:stCondLst>
                              <p:cond delay="2000"/>
                            </p:stCondLst>
                            <p:childTnLst>
                              <p:par>
                                <p:cTn id="8" presetID="3" presetClass="emph" presetSubtype="2" fill="hold" grpId="0" nodeType="afterEffect">
                                  <p:stCondLst>
                                    <p:cond delay="0"/>
                                  </p:stCondLst>
                                  <p:childTnLst>
                                    <p:animClr clrSpc="rgb" dir="cw">
                                      <p:cBhvr override="childStyle">
                                        <p:cTn id="9" dur="1000" fill="hold"/>
                                        <p:tgtEl>
                                          <p:spTgt spid="7"/>
                                        </p:tgtEl>
                                        <p:attrNameLst>
                                          <p:attrName>style.color</p:attrName>
                                        </p:attrNameLst>
                                      </p:cBhvr>
                                      <p:to>
                                        <a:srgbClr val="FF0000"/>
                                      </p:to>
                                    </p:animClr>
                                  </p:childTnLst>
                                </p:cTn>
                              </p:par>
                            </p:childTnLst>
                          </p:cTn>
                        </p:par>
                        <p:par>
                          <p:cTn id="10" fill="hold">
                            <p:stCondLst>
                              <p:cond delay="3000"/>
                            </p:stCondLst>
                            <p:childTnLst>
                              <p:par>
                                <p:cTn id="11" presetID="3" presetClass="emph" presetSubtype="2" fill="hold" grpId="0" nodeType="afterEffect">
                                  <p:stCondLst>
                                    <p:cond delay="0"/>
                                  </p:stCondLst>
                                  <p:childTnLst>
                                    <p:animClr clrSpc="rgb" dir="cw">
                                      <p:cBhvr override="childStyle">
                                        <p:cTn id="12" dur="1000" fill="hold"/>
                                        <p:tgtEl>
                                          <p:spTgt spid="10"/>
                                        </p:tgtEl>
                                        <p:attrNameLst>
                                          <p:attrName>style.color</p:attrName>
                                        </p:attrNameLst>
                                      </p:cBhvr>
                                      <p:to>
                                        <a:srgbClr val="FF0000"/>
                                      </p:to>
                                    </p:animClr>
                                  </p:childTnLst>
                                </p:cTn>
                              </p:par>
                            </p:childTnLst>
                          </p:cTn>
                        </p:par>
                        <p:par>
                          <p:cTn id="13" fill="hold">
                            <p:stCondLst>
                              <p:cond delay="4000"/>
                            </p:stCondLst>
                            <p:childTnLst>
                              <p:par>
                                <p:cTn id="14" presetID="3" presetClass="emph" presetSubtype="2" fill="hold" grpId="0" nodeType="afterEffect">
                                  <p:stCondLst>
                                    <p:cond delay="0"/>
                                  </p:stCondLst>
                                  <p:childTnLst>
                                    <p:animClr clrSpc="rgb" dir="cw">
                                      <p:cBhvr override="childStyle">
                                        <p:cTn id="15" dur="1000" fill="hold"/>
                                        <p:tgtEl>
                                          <p:spTgt spid="13"/>
                                        </p:tgtEl>
                                        <p:attrNameLst>
                                          <p:attrName>style.color</p:attrName>
                                        </p:attrNameLst>
                                      </p:cBhvr>
                                      <p:to>
                                        <a:srgbClr val="FF0000"/>
                                      </p:to>
                                    </p:animClr>
                                  </p:childTnLst>
                                </p:cTn>
                              </p:par>
                            </p:childTnLst>
                          </p:cTn>
                        </p:par>
                        <p:par>
                          <p:cTn id="16" fill="hold">
                            <p:stCondLst>
                              <p:cond delay="5000"/>
                            </p:stCondLst>
                            <p:childTnLst>
                              <p:par>
                                <p:cTn id="17" presetID="3" presetClass="emph" presetSubtype="2" fill="hold" grpId="0" nodeType="afterEffect">
                                  <p:stCondLst>
                                    <p:cond delay="0"/>
                                  </p:stCondLst>
                                  <p:childTnLst>
                                    <p:animClr clrSpc="rgb" dir="cw">
                                      <p:cBhvr override="childStyle">
                                        <p:cTn id="18" dur="1000" fill="hold"/>
                                        <p:tgtEl>
                                          <p:spTgt spid="14"/>
                                        </p:tgtEl>
                                        <p:attrNameLst>
                                          <p:attrName>style.color</p:attrName>
                                        </p:attrNameLst>
                                      </p:cBhvr>
                                      <p:to>
                                        <a:srgbClr val="FF0000"/>
                                      </p:to>
                                    </p:animClr>
                                  </p:childTnLst>
                                </p:cTn>
                              </p:par>
                            </p:childTnLst>
                          </p:cTn>
                        </p:par>
                        <p:par>
                          <p:cTn id="19" fill="hold">
                            <p:stCondLst>
                              <p:cond delay="6000"/>
                            </p:stCondLst>
                            <p:childTnLst>
                              <p:par>
                                <p:cTn id="20" presetID="3" presetClass="emph" presetSubtype="2" fill="hold" grpId="0" nodeType="afterEffect">
                                  <p:stCondLst>
                                    <p:cond delay="0"/>
                                  </p:stCondLst>
                                  <p:childTnLst>
                                    <p:animClr clrSpc="rgb" dir="cw">
                                      <p:cBhvr override="childStyle">
                                        <p:cTn id="21" dur="1000" fill="hold"/>
                                        <p:tgtEl>
                                          <p:spTgt spid="8"/>
                                        </p:tgtEl>
                                        <p:attrNameLst>
                                          <p:attrName>style.color</p:attrName>
                                        </p:attrNameLst>
                                      </p:cBhvr>
                                      <p:to>
                                        <a:srgbClr val="FF0000"/>
                                      </p:to>
                                    </p:animClr>
                                  </p:childTnLst>
                                </p:cTn>
                              </p:par>
                            </p:childTnLst>
                          </p:cTn>
                        </p:par>
                        <p:par>
                          <p:cTn id="22" fill="hold">
                            <p:stCondLst>
                              <p:cond delay="7000"/>
                            </p:stCondLst>
                            <p:childTnLst>
                              <p:par>
                                <p:cTn id="23" presetID="3" presetClass="emph" presetSubtype="2" fill="hold" grpId="0" nodeType="afterEffect">
                                  <p:stCondLst>
                                    <p:cond delay="0"/>
                                  </p:stCondLst>
                                  <p:childTnLst>
                                    <p:animClr clrSpc="rgb" dir="cw">
                                      <p:cBhvr override="childStyle">
                                        <p:cTn id="24" dur="1000" fill="hold"/>
                                        <p:tgtEl>
                                          <p:spTgt spid="9"/>
                                        </p:tgtEl>
                                        <p:attrNameLst>
                                          <p:attrName>style.color</p:attrName>
                                        </p:attrNameLst>
                                      </p:cBhvr>
                                      <p:to>
                                        <a:srgbClr val="FF0000"/>
                                      </p:to>
                                    </p:animClr>
                                  </p:childTnLst>
                                </p:cTn>
                              </p:par>
                            </p:childTnLst>
                          </p:cTn>
                        </p:par>
                        <p:par>
                          <p:cTn id="25" fill="hold">
                            <p:stCondLst>
                              <p:cond delay="8000"/>
                            </p:stCondLst>
                            <p:childTnLst>
                              <p:par>
                                <p:cTn id="26" presetID="3" presetClass="emph" presetSubtype="2" fill="hold" grpId="0" nodeType="afterEffect">
                                  <p:stCondLst>
                                    <p:cond delay="0"/>
                                  </p:stCondLst>
                                  <p:childTnLst>
                                    <p:animClr clrSpc="rgb" dir="cw">
                                      <p:cBhvr override="childStyle">
                                        <p:cTn id="27" dur="1000" fill="hold"/>
                                        <p:tgtEl>
                                          <p:spTgt spid="12"/>
                                        </p:tgtEl>
                                        <p:attrNameLst>
                                          <p:attrName>style.color</p:attrName>
                                        </p:attrNameLst>
                                      </p:cBhvr>
                                      <p:to>
                                        <a:srgbClr val="FF0000"/>
                                      </p:to>
                                    </p:animClr>
                                  </p:childTnLst>
                                </p:cTn>
                              </p:par>
                            </p:childTnLst>
                          </p:cTn>
                        </p:par>
                        <p:par>
                          <p:cTn id="28" fill="hold">
                            <p:stCondLst>
                              <p:cond delay="9000"/>
                            </p:stCondLst>
                            <p:childTnLst>
                              <p:par>
                                <p:cTn id="29" presetID="3" presetClass="emph" presetSubtype="2" fill="hold" grpId="0" nodeType="afterEffect">
                                  <p:stCondLst>
                                    <p:cond delay="0"/>
                                  </p:stCondLst>
                                  <p:childTnLst>
                                    <p:animClr clrSpc="rgb" dir="cw">
                                      <p:cBhvr override="childStyle">
                                        <p:cTn id="30" dur="1000" fill="hold"/>
                                        <p:tgtEl>
                                          <p:spTgt spid="15"/>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Weak/Strong ECT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17</a:t>
            </a:fld>
            <a:endParaRPr lang="en-US" altLang="ja-JP"/>
          </a:p>
        </p:txBody>
      </p:sp>
      <p:sp>
        <p:nvSpPr>
          <p:cNvPr id="6" name="Rectangle 3"/>
          <p:cNvSpPr txBox="1">
            <a:spLocks noChangeArrowheads="1"/>
          </p:cNvSpPr>
          <p:nvPr/>
        </p:nvSpPr>
        <p:spPr bwMode="auto">
          <a:xfrm>
            <a:off x="1066800" y="1412776"/>
            <a:ext cx="6598799" cy="49576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marL="0" indent="0">
              <a:lnSpc>
                <a:spcPct val="90000"/>
              </a:lnSpc>
              <a:buNone/>
            </a:pPr>
            <a:r>
              <a:rPr lang="en-US" sz="1900" b="0" kern="0" dirty="0"/>
              <a:t>For a SUT, suppose there are three input variables from three domains: A, B, C</a:t>
            </a:r>
          </a:p>
          <a:p>
            <a:pPr>
              <a:lnSpc>
                <a:spcPct val="90000"/>
              </a:lnSpc>
            </a:pPr>
            <a:r>
              <a:rPr lang="en-US" sz="1900" b="0" kern="0" dirty="0"/>
              <a:t>A = A</a:t>
            </a:r>
            <a:r>
              <a:rPr lang="en-US" sz="1900" b="0" kern="0" baseline="-25000" dirty="0"/>
              <a:t>1</a:t>
            </a:r>
            <a:r>
              <a:rPr lang="en-US" sz="1900" b="0" kern="0" dirty="0"/>
              <a:t> </a:t>
            </a:r>
            <a:r>
              <a:rPr lang="en-US" sz="1900" b="0" kern="0" dirty="0">
                <a:sym typeface="Symbol" pitchFamily="18" charset="2"/>
              </a:rPr>
              <a:t> </a:t>
            </a:r>
            <a:r>
              <a:rPr lang="en-US" sz="1900" b="0" kern="0" dirty="0"/>
              <a:t>A</a:t>
            </a:r>
            <a:r>
              <a:rPr lang="en-US" sz="1900" b="0" kern="0" baseline="-25000" dirty="0"/>
              <a:t>2</a:t>
            </a:r>
            <a:r>
              <a:rPr lang="en-US" sz="1900" b="0" kern="0" dirty="0"/>
              <a:t> </a:t>
            </a:r>
            <a:r>
              <a:rPr lang="en-US" sz="1900" b="0" kern="0" dirty="0">
                <a:sym typeface="Symbol" pitchFamily="18" charset="2"/>
              </a:rPr>
              <a:t></a:t>
            </a:r>
            <a:r>
              <a:rPr lang="en-US" sz="1900" b="0" kern="0" dirty="0"/>
              <a:t> A</a:t>
            </a:r>
            <a:r>
              <a:rPr lang="en-US" sz="1900" b="0" kern="0" baseline="-25000" dirty="0"/>
              <a:t>3</a:t>
            </a:r>
            <a:r>
              <a:rPr lang="en-US" sz="1900" b="0" kern="0" dirty="0"/>
              <a:t> </a:t>
            </a:r>
            <a:r>
              <a:rPr lang="en-US" sz="1900" b="0" kern="0" dirty="0">
                <a:sym typeface="Symbol" pitchFamily="18" charset="2"/>
              </a:rPr>
              <a:t></a:t>
            </a:r>
            <a:r>
              <a:rPr lang="en-US" sz="1900" b="0" kern="0" dirty="0"/>
              <a:t> … </a:t>
            </a:r>
            <a:r>
              <a:rPr lang="en-US" sz="1900" b="0" kern="0" dirty="0">
                <a:sym typeface="Symbol" pitchFamily="18" charset="2"/>
              </a:rPr>
              <a:t></a:t>
            </a:r>
            <a:r>
              <a:rPr lang="en-US" sz="1900" b="0" kern="0" dirty="0"/>
              <a:t> A</a:t>
            </a:r>
            <a:r>
              <a:rPr lang="en-US" sz="1900" b="0" kern="0" baseline="-25000" dirty="0"/>
              <a:t>m</a:t>
            </a:r>
            <a:r>
              <a:rPr lang="en-US" sz="1900" b="0" kern="0" dirty="0"/>
              <a:t> where </a:t>
            </a:r>
            <a:r>
              <a:rPr lang="en-US" sz="1900" b="0" kern="0" dirty="0" err="1"/>
              <a:t>a</a:t>
            </a:r>
            <a:r>
              <a:rPr lang="en-US" sz="1900" b="0" kern="0" baseline="-25000" dirty="0" err="1"/>
              <a:t>i</a:t>
            </a:r>
            <a:r>
              <a:rPr lang="en-US" sz="1900" b="0" kern="0" dirty="0" err="1">
                <a:sym typeface="Symbol" pitchFamily="18" charset="2"/>
              </a:rPr>
              <a:t></a:t>
            </a:r>
            <a:r>
              <a:rPr lang="en-US" sz="1900" b="0" kern="0" dirty="0" err="1"/>
              <a:t>A</a:t>
            </a:r>
            <a:r>
              <a:rPr lang="en-US" sz="1900" b="0" kern="0" baseline="-25000" dirty="0" err="1"/>
              <a:t>i</a:t>
            </a:r>
            <a:endParaRPr lang="en-US" sz="1900" b="0" kern="0" baseline="-25000" dirty="0"/>
          </a:p>
          <a:p>
            <a:pPr>
              <a:lnSpc>
                <a:spcPct val="90000"/>
              </a:lnSpc>
            </a:pPr>
            <a:r>
              <a:rPr lang="en-US" sz="1900" b="0" kern="0" dirty="0"/>
              <a:t>B = B</a:t>
            </a:r>
            <a:r>
              <a:rPr lang="en-US" sz="1900" b="0" kern="0" baseline="-25000" dirty="0"/>
              <a:t>1</a:t>
            </a:r>
            <a:r>
              <a:rPr lang="en-US" sz="1900" b="0" kern="0" dirty="0"/>
              <a:t> </a:t>
            </a:r>
            <a:r>
              <a:rPr lang="en-US" sz="1900" b="0" kern="0" dirty="0">
                <a:sym typeface="Symbol" pitchFamily="18" charset="2"/>
              </a:rPr>
              <a:t></a:t>
            </a:r>
            <a:r>
              <a:rPr lang="en-US" sz="1900" b="0" kern="0" dirty="0"/>
              <a:t> B</a:t>
            </a:r>
            <a:r>
              <a:rPr lang="en-US" sz="1900" b="0" kern="0" baseline="-25000" dirty="0"/>
              <a:t>2</a:t>
            </a:r>
            <a:r>
              <a:rPr lang="en-US" sz="1900" b="0" kern="0" dirty="0"/>
              <a:t> </a:t>
            </a:r>
            <a:r>
              <a:rPr lang="en-US" sz="1900" b="0" kern="0" dirty="0">
                <a:sym typeface="Symbol" pitchFamily="18" charset="2"/>
              </a:rPr>
              <a:t></a:t>
            </a:r>
            <a:r>
              <a:rPr lang="en-US" sz="1900" b="0" kern="0" dirty="0"/>
              <a:t> B</a:t>
            </a:r>
            <a:r>
              <a:rPr lang="en-US" sz="1900" b="0" kern="0" baseline="-25000" dirty="0"/>
              <a:t>3</a:t>
            </a:r>
            <a:r>
              <a:rPr lang="en-US" sz="1900" b="0" kern="0" dirty="0"/>
              <a:t> </a:t>
            </a:r>
            <a:r>
              <a:rPr lang="en-US" sz="1900" b="0" kern="0" dirty="0">
                <a:sym typeface="Symbol" pitchFamily="18" charset="2"/>
              </a:rPr>
              <a:t></a:t>
            </a:r>
            <a:r>
              <a:rPr lang="en-US" sz="1900" b="0" kern="0" dirty="0"/>
              <a:t> … </a:t>
            </a:r>
            <a:r>
              <a:rPr lang="en-US" sz="1900" b="0" kern="0" dirty="0">
                <a:sym typeface="Symbol" pitchFamily="18" charset="2"/>
              </a:rPr>
              <a:t></a:t>
            </a:r>
            <a:r>
              <a:rPr lang="en-US" sz="1900" b="0" kern="0" dirty="0"/>
              <a:t> B</a:t>
            </a:r>
            <a:r>
              <a:rPr lang="en-US" sz="1900" b="0" kern="0" baseline="-25000" dirty="0"/>
              <a:t>n</a:t>
            </a:r>
            <a:r>
              <a:rPr lang="en-US" sz="1900" b="0" kern="0" dirty="0"/>
              <a:t>   where </a:t>
            </a:r>
            <a:r>
              <a:rPr lang="en-US" sz="1900" b="0" kern="0" dirty="0" err="1"/>
              <a:t>b</a:t>
            </a:r>
            <a:r>
              <a:rPr lang="en-US" sz="1900" b="0" kern="0" baseline="-25000" dirty="0" err="1"/>
              <a:t>j</a:t>
            </a:r>
            <a:r>
              <a:rPr lang="en-US" sz="1900" b="0" kern="0" dirty="0" err="1">
                <a:sym typeface="Symbol" pitchFamily="18" charset="2"/>
              </a:rPr>
              <a:t></a:t>
            </a:r>
            <a:r>
              <a:rPr lang="en-US" sz="1900" b="0" kern="0" dirty="0" err="1"/>
              <a:t>B</a:t>
            </a:r>
            <a:r>
              <a:rPr lang="en-US" sz="1900" b="0" kern="0" baseline="-25000" dirty="0" err="1"/>
              <a:t>j</a:t>
            </a:r>
            <a:endParaRPr lang="en-US" sz="1900" b="0" kern="0" baseline="-25000" dirty="0"/>
          </a:p>
          <a:p>
            <a:pPr>
              <a:lnSpc>
                <a:spcPct val="90000"/>
              </a:lnSpc>
            </a:pPr>
            <a:r>
              <a:rPr lang="en-US" sz="1900" b="0" kern="0" dirty="0"/>
              <a:t>C = C</a:t>
            </a:r>
            <a:r>
              <a:rPr lang="en-US" sz="1900" b="0" kern="0" baseline="-25000" dirty="0"/>
              <a:t>1</a:t>
            </a:r>
            <a:r>
              <a:rPr lang="en-US" sz="1900" b="0" kern="0" dirty="0"/>
              <a:t> </a:t>
            </a:r>
            <a:r>
              <a:rPr lang="en-US" sz="1900" b="0" kern="0" dirty="0">
                <a:sym typeface="Symbol" pitchFamily="18" charset="2"/>
              </a:rPr>
              <a:t></a:t>
            </a:r>
            <a:r>
              <a:rPr lang="en-US" sz="1900" b="0" kern="0" dirty="0"/>
              <a:t> C</a:t>
            </a:r>
            <a:r>
              <a:rPr lang="en-US" sz="1900" b="0" kern="0" baseline="-25000" dirty="0"/>
              <a:t>2</a:t>
            </a:r>
            <a:r>
              <a:rPr lang="en-US" sz="1900" b="0" kern="0" dirty="0"/>
              <a:t> </a:t>
            </a:r>
            <a:r>
              <a:rPr lang="en-US" sz="1900" b="0" kern="0" dirty="0">
                <a:sym typeface="Symbol" pitchFamily="18" charset="2"/>
              </a:rPr>
              <a:t></a:t>
            </a:r>
            <a:r>
              <a:rPr lang="en-US" sz="1900" b="0" kern="0" dirty="0"/>
              <a:t> C</a:t>
            </a:r>
            <a:r>
              <a:rPr lang="en-US" sz="1900" b="0" kern="0" baseline="-25000" dirty="0"/>
              <a:t>3</a:t>
            </a:r>
            <a:r>
              <a:rPr lang="en-US" sz="1900" b="0" kern="0" dirty="0"/>
              <a:t> </a:t>
            </a:r>
            <a:r>
              <a:rPr lang="en-US" sz="1900" b="0" kern="0" dirty="0">
                <a:sym typeface="Symbol" pitchFamily="18" charset="2"/>
              </a:rPr>
              <a:t></a:t>
            </a:r>
            <a:r>
              <a:rPr lang="en-US" sz="1900" b="0" kern="0" dirty="0"/>
              <a:t> … </a:t>
            </a:r>
            <a:r>
              <a:rPr lang="en-US" sz="1900" b="0" kern="0" dirty="0">
                <a:sym typeface="Symbol" pitchFamily="18" charset="2"/>
              </a:rPr>
              <a:t></a:t>
            </a:r>
            <a:r>
              <a:rPr lang="en-US" sz="1900" b="0" kern="0" dirty="0"/>
              <a:t> C</a:t>
            </a:r>
            <a:r>
              <a:rPr lang="en-US" sz="1900" b="0" kern="0" baseline="-25000" dirty="0"/>
              <a:t>o</a:t>
            </a:r>
            <a:r>
              <a:rPr lang="en-US" sz="1900" b="0" kern="0" dirty="0"/>
              <a:t>   where </a:t>
            </a:r>
            <a:r>
              <a:rPr lang="en-US" sz="1900" b="0" kern="0" dirty="0" err="1"/>
              <a:t>c</a:t>
            </a:r>
            <a:r>
              <a:rPr lang="en-US" sz="1900" b="0" kern="0" baseline="-25000" dirty="0" err="1"/>
              <a:t>k</a:t>
            </a:r>
            <a:r>
              <a:rPr lang="en-US" sz="1900" b="0" kern="0" dirty="0" err="1">
                <a:sym typeface="Symbol" pitchFamily="18" charset="2"/>
              </a:rPr>
              <a:t></a:t>
            </a:r>
            <a:r>
              <a:rPr lang="en-US" sz="1900" b="0" kern="0" dirty="0" err="1"/>
              <a:t>C</a:t>
            </a:r>
            <a:r>
              <a:rPr lang="en-US" sz="1900" b="0" kern="0" baseline="-25000" dirty="0" err="1"/>
              <a:t>k</a:t>
            </a:r>
            <a:endParaRPr lang="en-US" sz="1900" b="0" kern="0" baseline="-25000" dirty="0"/>
          </a:p>
          <a:p>
            <a:pPr>
              <a:lnSpc>
                <a:spcPct val="90000"/>
              </a:lnSpc>
            </a:pPr>
            <a:endParaRPr lang="en-US" sz="1900" b="0" kern="0" dirty="0">
              <a:solidFill>
                <a:srgbClr val="663300"/>
              </a:solidFill>
            </a:endParaRPr>
          </a:p>
          <a:p>
            <a:pPr>
              <a:lnSpc>
                <a:spcPct val="90000"/>
              </a:lnSpc>
            </a:pPr>
            <a:r>
              <a:rPr lang="en-US" sz="1900" kern="0" dirty="0">
                <a:solidFill>
                  <a:srgbClr val="FF0000"/>
                </a:solidFill>
              </a:rPr>
              <a:t>Weak Equivalence Class Testing (one-dimensional): </a:t>
            </a:r>
            <a:r>
              <a:rPr lang="en-US" sz="1900" b="0" kern="0" dirty="0"/>
              <a:t>Choosing one variable value form each equivalence class (one a</a:t>
            </a:r>
            <a:r>
              <a:rPr lang="en-US" sz="1900" b="0" kern="0" baseline="-25000" dirty="0"/>
              <a:t>i</a:t>
            </a:r>
            <a:r>
              <a:rPr lang="en-US" sz="1900" b="0" kern="0" dirty="0"/>
              <a:t>, </a:t>
            </a:r>
            <a:r>
              <a:rPr lang="en-US" sz="1900" b="0" kern="0" dirty="0" err="1"/>
              <a:t>b</a:t>
            </a:r>
            <a:r>
              <a:rPr lang="en-US" sz="1900" b="0" kern="0" baseline="-25000" dirty="0" err="1"/>
              <a:t>j</a:t>
            </a:r>
            <a:r>
              <a:rPr lang="en-US" sz="1900" b="0" kern="0" dirty="0"/>
              <a:t>, and c</a:t>
            </a:r>
            <a:r>
              <a:rPr lang="en-US" sz="1900" b="0" kern="0" baseline="-25000" dirty="0"/>
              <a:t>k</a:t>
            </a:r>
            <a:r>
              <a:rPr lang="en-US" sz="1900" b="0" kern="0" dirty="0"/>
              <a:t>) such that all classes are covered </a:t>
            </a:r>
          </a:p>
          <a:p>
            <a:pPr>
              <a:lnSpc>
                <a:spcPct val="90000"/>
              </a:lnSpc>
            </a:pPr>
            <a:endParaRPr lang="en-US" sz="1900" b="0" kern="0" dirty="0">
              <a:solidFill>
                <a:srgbClr val="663300"/>
              </a:solidFill>
            </a:endParaRPr>
          </a:p>
          <a:p>
            <a:pPr>
              <a:lnSpc>
                <a:spcPct val="90000"/>
              </a:lnSpc>
            </a:pPr>
            <a:endParaRPr lang="en-US" sz="1900" b="0" kern="0" dirty="0">
              <a:solidFill>
                <a:srgbClr val="663300"/>
              </a:solidFill>
            </a:endParaRPr>
          </a:p>
          <a:p>
            <a:pPr>
              <a:lnSpc>
                <a:spcPct val="90000"/>
              </a:lnSpc>
            </a:pPr>
            <a:r>
              <a:rPr lang="en-US" sz="1900" kern="0" dirty="0">
                <a:solidFill>
                  <a:srgbClr val="FF0000"/>
                </a:solidFill>
              </a:rPr>
              <a:t>Strong Equivalence Class Testing (multi-dimensional): </a:t>
            </a:r>
            <a:r>
              <a:rPr lang="en-US" sz="1900" b="0" kern="0" dirty="0"/>
              <a:t>based on the Cartesian product of the partition subsets (A</a:t>
            </a:r>
            <a:r>
              <a:rPr lang="en-US" sz="1900" b="0" kern="0" dirty="0">
                <a:sym typeface="Symbol" pitchFamily="18" charset="2"/>
              </a:rPr>
              <a:t></a:t>
            </a:r>
            <a:r>
              <a:rPr lang="en-US" sz="1900" b="0" kern="0" dirty="0"/>
              <a:t>B</a:t>
            </a:r>
            <a:r>
              <a:rPr lang="en-US" sz="1900" b="0" kern="0" dirty="0">
                <a:sym typeface="Symbol" pitchFamily="18" charset="2"/>
              </a:rPr>
              <a:t></a:t>
            </a:r>
            <a:r>
              <a:rPr lang="en-US" sz="1900" b="0" kern="0" dirty="0"/>
              <a:t>C), i.e., testing all interactions of all equivalence classes </a:t>
            </a:r>
          </a:p>
          <a:p>
            <a:pPr>
              <a:lnSpc>
                <a:spcPct val="90000"/>
              </a:lnSpc>
            </a:pPr>
            <a:endParaRPr lang="en-US" sz="1900" b="0" kern="0" dirty="0"/>
          </a:p>
        </p:txBody>
      </p:sp>
      <p:grpSp>
        <p:nvGrpSpPr>
          <p:cNvPr id="7" name="Group 10"/>
          <p:cNvGrpSpPr>
            <a:grpSpLocks/>
          </p:cNvGrpSpPr>
          <p:nvPr/>
        </p:nvGrpSpPr>
        <p:grpSpPr bwMode="auto">
          <a:xfrm>
            <a:off x="7596336" y="1484784"/>
            <a:ext cx="1344613" cy="4536504"/>
            <a:chOff x="4709" y="799"/>
            <a:chExt cx="893" cy="3039"/>
          </a:xfrm>
        </p:grpSpPr>
        <p:pic>
          <p:nvPicPr>
            <p:cNvPr id="8" name="Picture 4" descr="Image:Set partition.svg">
              <a:hlinkClick r:id="rId2"/>
            </p:cNvPr>
            <p:cNvPicPr>
              <a:picLocks noChangeAspect="1" noChangeArrowheads="1"/>
            </p:cNvPicPr>
            <p:nvPr/>
          </p:nvPicPr>
          <p:blipFill>
            <a:blip r:embed="rId3" cstate="print"/>
            <a:srcRect/>
            <a:stretch>
              <a:fillRect/>
            </a:stretch>
          </p:blipFill>
          <p:spPr bwMode="auto">
            <a:xfrm>
              <a:off x="4755" y="859"/>
              <a:ext cx="847" cy="847"/>
            </a:xfrm>
            <a:prstGeom prst="rect">
              <a:avLst/>
            </a:prstGeom>
            <a:noFill/>
          </p:spPr>
        </p:pic>
        <p:pic>
          <p:nvPicPr>
            <p:cNvPr id="9" name="Picture 5" descr="Image:Set partition.svg">
              <a:hlinkClick r:id="rId2"/>
            </p:cNvPr>
            <p:cNvPicPr>
              <a:picLocks noChangeAspect="1" noChangeArrowheads="1"/>
            </p:cNvPicPr>
            <p:nvPr/>
          </p:nvPicPr>
          <p:blipFill>
            <a:blip r:embed="rId3" cstate="print"/>
            <a:srcRect/>
            <a:stretch>
              <a:fillRect/>
            </a:stretch>
          </p:blipFill>
          <p:spPr bwMode="auto">
            <a:xfrm>
              <a:off x="4755" y="1902"/>
              <a:ext cx="847" cy="847"/>
            </a:xfrm>
            <a:prstGeom prst="rect">
              <a:avLst/>
            </a:prstGeom>
            <a:noFill/>
          </p:spPr>
        </p:pic>
        <p:pic>
          <p:nvPicPr>
            <p:cNvPr id="10" name="Picture 6" descr="Image:Set partition.svg">
              <a:hlinkClick r:id="rId2"/>
            </p:cNvPr>
            <p:cNvPicPr>
              <a:picLocks noChangeAspect="1" noChangeArrowheads="1"/>
            </p:cNvPicPr>
            <p:nvPr/>
          </p:nvPicPr>
          <p:blipFill>
            <a:blip r:embed="rId3" cstate="print"/>
            <a:srcRect/>
            <a:stretch>
              <a:fillRect/>
            </a:stretch>
          </p:blipFill>
          <p:spPr bwMode="auto">
            <a:xfrm>
              <a:off x="4755" y="2991"/>
              <a:ext cx="847" cy="847"/>
            </a:xfrm>
            <a:prstGeom prst="rect">
              <a:avLst/>
            </a:prstGeom>
            <a:noFill/>
          </p:spPr>
        </p:pic>
        <p:sp>
          <p:nvSpPr>
            <p:cNvPr id="11" name="Rectangle 7"/>
            <p:cNvSpPr>
              <a:spLocks noChangeArrowheads="1"/>
            </p:cNvSpPr>
            <p:nvPr/>
          </p:nvSpPr>
          <p:spPr bwMode="auto">
            <a:xfrm>
              <a:off x="4709" y="799"/>
              <a:ext cx="212" cy="231"/>
            </a:xfrm>
            <a:prstGeom prst="rect">
              <a:avLst/>
            </a:prstGeom>
            <a:noFill/>
            <a:ln w="12700">
              <a:noFill/>
              <a:miter lim="800000"/>
              <a:headEnd/>
              <a:tailEnd/>
            </a:ln>
            <a:effectLst/>
          </p:spPr>
          <p:txBody>
            <a:bodyPr wrap="none">
              <a:spAutoFit/>
            </a:bodyPr>
            <a:lstStyle/>
            <a:p>
              <a:r>
                <a:rPr lang="en-US" sz="1800" i="0">
                  <a:solidFill>
                    <a:schemeClr val="tx2"/>
                  </a:solidFill>
                </a:rPr>
                <a:t>A</a:t>
              </a:r>
            </a:p>
          </p:txBody>
        </p:sp>
        <p:sp>
          <p:nvSpPr>
            <p:cNvPr id="12" name="Rectangle 8"/>
            <p:cNvSpPr>
              <a:spLocks noChangeArrowheads="1"/>
            </p:cNvSpPr>
            <p:nvPr/>
          </p:nvSpPr>
          <p:spPr bwMode="auto">
            <a:xfrm>
              <a:off x="4709" y="1842"/>
              <a:ext cx="212" cy="231"/>
            </a:xfrm>
            <a:prstGeom prst="rect">
              <a:avLst/>
            </a:prstGeom>
            <a:noFill/>
            <a:ln w="12700">
              <a:noFill/>
              <a:miter lim="800000"/>
              <a:headEnd/>
              <a:tailEnd/>
            </a:ln>
            <a:effectLst/>
          </p:spPr>
          <p:txBody>
            <a:bodyPr wrap="none">
              <a:spAutoFit/>
            </a:bodyPr>
            <a:lstStyle/>
            <a:p>
              <a:r>
                <a:rPr lang="en-US" sz="1800" i="0">
                  <a:solidFill>
                    <a:schemeClr val="tx2"/>
                  </a:solidFill>
                </a:rPr>
                <a:t>B</a:t>
              </a:r>
            </a:p>
          </p:txBody>
        </p:sp>
        <p:sp>
          <p:nvSpPr>
            <p:cNvPr id="13" name="Rectangle 9"/>
            <p:cNvSpPr>
              <a:spLocks noChangeArrowheads="1"/>
            </p:cNvSpPr>
            <p:nvPr/>
          </p:nvSpPr>
          <p:spPr bwMode="auto">
            <a:xfrm>
              <a:off x="4709" y="2931"/>
              <a:ext cx="220" cy="231"/>
            </a:xfrm>
            <a:prstGeom prst="rect">
              <a:avLst/>
            </a:prstGeom>
            <a:noFill/>
            <a:ln w="12700">
              <a:noFill/>
              <a:miter lim="800000"/>
              <a:headEnd/>
              <a:tailEnd/>
            </a:ln>
            <a:effectLst/>
          </p:spPr>
          <p:txBody>
            <a:bodyPr wrap="none">
              <a:spAutoFit/>
            </a:bodyPr>
            <a:lstStyle/>
            <a:p>
              <a:r>
                <a:rPr lang="en-US" sz="1800" i="0">
                  <a:solidFill>
                    <a:schemeClr val="tx2"/>
                  </a:solidFill>
                </a:rPr>
                <a:t>C</a:t>
              </a:r>
            </a:p>
          </p:txBody>
        </p:sp>
      </p:grpSp>
      <p:sp>
        <p:nvSpPr>
          <p:cNvPr id="14" name="Rectangle 13"/>
          <p:cNvSpPr/>
          <p:nvPr/>
        </p:nvSpPr>
        <p:spPr>
          <a:xfrm>
            <a:off x="2051720" y="4195615"/>
            <a:ext cx="4896544" cy="400110"/>
          </a:xfrm>
          <a:prstGeom prst="rect">
            <a:avLst/>
          </a:prstGeom>
        </p:spPr>
        <p:txBody>
          <a:bodyPr wrap="square">
            <a:spAutoFit/>
          </a:bodyPr>
          <a:lstStyle/>
          <a:p>
            <a:r>
              <a:rPr lang="en-US" sz="2000" kern="0" dirty="0"/>
              <a:t># of test cases?      </a:t>
            </a:r>
            <a:r>
              <a:rPr lang="en-US" sz="2000" dirty="0">
                <a:solidFill>
                  <a:srgbClr val="008000"/>
                </a:solidFill>
                <a:latin typeface="Calibri-Bold"/>
              </a:rPr>
              <a:t>max (|A|, |B|, |C|)</a:t>
            </a:r>
            <a:endParaRPr lang="en-US" sz="2000" dirty="0">
              <a:solidFill>
                <a:srgbClr val="008000"/>
              </a:solidFill>
            </a:endParaRPr>
          </a:p>
        </p:txBody>
      </p:sp>
      <p:sp>
        <p:nvSpPr>
          <p:cNvPr id="15" name="Rectangle 14"/>
          <p:cNvSpPr/>
          <p:nvPr/>
        </p:nvSpPr>
        <p:spPr>
          <a:xfrm>
            <a:off x="2051720" y="5791790"/>
            <a:ext cx="4006225" cy="400110"/>
          </a:xfrm>
          <a:prstGeom prst="rect">
            <a:avLst/>
          </a:prstGeom>
        </p:spPr>
        <p:txBody>
          <a:bodyPr wrap="none">
            <a:spAutoFit/>
          </a:bodyPr>
          <a:lstStyle/>
          <a:p>
            <a:r>
              <a:rPr lang="en-US" sz="2000" kern="0" dirty="0"/>
              <a:t># of test cases?   </a:t>
            </a:r>
            <a:r>
              <a:rPr lang="en-US" sz="2000" dirty="0">
                <a:solidFill>
                  <a:srgbClr val="008000"/>
                </a:solidFill>
                <a:latin typeface="Calibri-Bold"/>
              </a:rPr>
              <a:t>|A| x |B| x |C|</a:t>
            </a:r>
            <a:endParaRPr lang="en-US" sz="2000" dirty="0">
              <a:solidFill>
                <a:srgbClr val="008000"/>
              </a:solidFill>
            </a:endParaRPr>
          </a:p>
        </p:txBody>
      </p:sp>
    </p:spTree>
    <p:extLst>
      <p:ext uri="{BB962C8B-B14F-4D97-AF65-F5344CB8AC3E}">
        <p14:creationId xmlns:p14="http://schemas.microsoft.com/office/powerpoint/2010/main" val="150531482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Weak-Normal ECT</a:t>
            </a:r>
          </a:p>
        </p:txBody>
      </p:sp>
      <p:pic>
        <p:nvPicPr>
          <p:cNvPr id="4" name="Content Placeholder 3"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3042" y="1628800"/>
            <a:ext cx="7690933" cy="4249329"/>
          </a:xfrm>
        </p:spPr>
      </p:pic>
      <p:sp>
        <p:nvSpPr>
          <p:cNvPr id="3" name="TextBox 2"/>
          <p:cNvSpPr txBox="1"/>
          <p:nvPr/>
        </p:nvSpPr>
        <p:spPr>
          <a:xfrm>
            <a:off x="4355976" y="5478019"/>
            <a:ext cx="1980029" cy="400110"/>
          </a:xfrm>
          <a:prstGeom prst="rect">
            <a:avLst/>
          </a:prstGeom>
          <a:noFill/>
        </p:spPr>
        <p:txBody>
          <a:bodyPr wrap="none" rtlCol="0">
            <a:spAutoFit/>
          </a:bodyPr>
          <a:lstStyle/>
          <a:p>
            <a:r>
              <a:rPr lang="en-US" sz="2000" dirty="0">
                <a:solidFill>
                  <a:srgbClr val="FF0000"/>
                </a:solidFill>
              </a:rPr>
              <a:t>max (3,2) = 3</a:t>
            </a:r>
            <a:endParaRPr lang="en-CA" sz="2000" dirty="0">
              <a:solidFill>
                <a:srgbClr val="FF0000"/>
              </a:solidFill>
            </a:endParaRPr>
          </a:p>
        </p:txBody>
      </p:sp>
      <p:sp>
        <p:nvSpPr>
          <p:cNvPr id="5" name="Slide Number Placeholder 4">
            <a:extLst>
              <a:ext uri="{FF2B5EF4-FFF2-40B4-BE49-F238E27FC236}">
                <a16:creationId xmlns:a16="http://schemas.microsoft.com/office/drawing/2014/main" id="{3B4453BB-5B78-41AD-A44C-C871C9F79FA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18</a:t>
            </a:fld>
            <a:endParaRPr lang="en-US" altLang="ja-JP"/>
          </a:p>
        </p:txBody>
      </p:sp>
      <p:sp>
        <p:nvSpPr>
          <p:cNvPr id="6" name="TextBox 5">
            <a:extLst>
              <a:ext uri="{FF2B5EF4-FFF2-40B4-BE49-F238E27FC236}">
                <a16:creationId xmlns:a16="http://schemas.microsoft.com/office/drawing/2014/main" id="{1A19AE90-AC03-49BC-9348-380AA01F3C08}"/>
              </a:ext>
            </a:extLst>
          </p:cNvPr>
          <p:cNvSpPr txBox="1"/>
          <p:nvPr/>
        </p:nvSpPr>
        <p:spPr>
          <a:xfrm>
            <a:off x="4371643" y="2708920"/>
            <a:ext cx="2121093" cy="338554"/>
          </a:xfrm>
          <a:prstGeom prst="rect">
            <a:avLst/>
          </a:prstGeom>
          <a:noFill/>
        </p:spPr>
        <p:txBody>
          <a:bodyPr wrap="none" rtlCol="0">
            <a:spAutoFit/>
          </a:bodyPr>
          <a:lstStyle/>
          <a:p>
            <a:r>
              <a:rPr lang="en-US" sz="1600" dirty="0"/>
              <a:t>A dot is a test case</a:t>
            </a:r>
          </a:p>
        </p:txBody>
      </p:sp>
    </p:spTree>
    <p:extLst>
      <p:ext uri="{BB962C8B-B14F-4D97-AF65-F5344CB8AC3E}">
        <p14:creationId xmlns:p14="http://schemas.microsoft.com/office/powerpoint/2010/main" val="4231769020"/>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Strong-Normal ECT</a:t>
            </a:r>
          </a:p>
        </p:txBody>
      </p:sp>
      <p:pic>
        <p:nvPicPr>
          <p:cNvPr id="4" name="Content Placeholder 3"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9632" y="1587948"/>
            <a:ext cx="7351376" cy="4073299"/>
          </a:xfrm>
        </p:spPr>
      </p:pic>
      <p:sp>
        <p:nvSpPr>
          <p:cNvPr id="5" name="TextBox 4"/>
          <p:cNvSpPr txBox="1"/>
          <p:nvPr/>
        </p:nvSpPr>
        <p:spPr>
          <a:xfrm>
            <a:off x="4355976" y="5478019"/>
            <a:ext cx="1425390" cy="400110"/>
          </a:xfrm>
          <a:prstGeom prst="rect">
            <a:avLst/>
          </a:prstGeom>
          <a:noFill/>
        </p:spPr>
        <p:txBody>
          <a:bodyPr wrap="none" rtlCol="0">
            <a:spAutoFit/>
          </a:bodyPr>
          <a:lstStyle/>
          <a:p>
            <a:r>
              <a:rPr lang="en-US" sz="2000" dirty="0">
                <a:solidFill>
                  <a:srgbClr val="FF0000"/>
                </a:solidFill>
              </a:rPr>
              <a:t>(3x2) = 6</a:t>
            </a:r>
            <a:endParaRPr lang="en-CA" sz="2000" dirty="0">
              <a:solidFill>
                <a:srgbClr val="FF0000"/>
              </a:solidFill>
            </a:endParaRPr>
          </a:p>
        </p:txBody>
      </p:sp>
      <p:sp>
        <p:nvSpPr>
          <p:cNvPr id="6" name="Slide Number Placeholder 4">
            <a:extLst>
              <a:ext uri="{FF2B5EF4-FFF2-40B4-BE49-F238E27FC236}">
                <a16:creationId xmlns:a16="http://schemas.microsoft.com/office/drawing/2014/main" id="{27C1722D-1135-4555-981A-C72A7C0F453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19</a:t>
            </a:fld>
            <a:endParaRPr lang="en-US" altLang="ja-JP"/>
          </a:p>
        </p:txBody>
      </p:sp>
    </p:spTree>
    <p:extLst>
      <p:ext uri="{BB962C8B-B14F-4D97-AF65-F5344CB8AC3E}">
        <p14:creationId xmlns:p14="http://schemas.microsoft.com/office/powerpoint/2010/main" val="630425065"/>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Week</a:t>
            </a:r>
          </a:p>
        </p:txBody>
      </p:sp>
      <p:sp>
        <p:nvSpPr>
          <p:cNvPr id="3" name="Content Placeholder 2"/>
          <p:cNvSpPr>
            <a:spLocks noGrp="1"/>
          </p:cNvSpPr>
          <p:nvPr>
            <p:ph idx="1"/>
          </p:nvPr>
        </p:nvSpPr>
        <p:spPr/>
        <p:txBody>
          <a:bodyPr/>
          <a:lstStyle/>
          <a:p>
            <a:r>
              <a:rPr lang="en-US" dirty="0"/>
              <a:t>Unit testing</a:t>
            </a:r>
          </a:p>
          <a:p>
            <a:pPr lvl="1"/>
            <a:r>
              <a:rPr lang="en-CA" dirty="0"/>
              <a:t>JUnit can help with automation of test execution</a:t>
            </a:r>
          </a:p>
          <a:p>
            <a:pPr lvl="1"/>
            <a:r>
              <a:rPr lang="en-CA" dirty="0"/>
              <a:t>We’ve learnt to write JUnit tests</a:t>
            </a:r>
          </a:p>
          <a:p>
            <a:r>
              <a:rPr lang="en-CA" dirty="0"/>
              <a:t>But how do we design those JUnit tests?</a:t>
            </a:r>
          </a:p>
          <a:p>
            <a:pPr lvl="1"/>
            <a:r>
              <a:rPr lang="en-US" dirty="0"/>
              <a:t>Black-box</a:t>
            </a:r>
          </a:p>
          <a:p>
            <a:pPr lvl="1"/>
            <a:r>
              <a:rPr lang="en-US" dirty="0"/>
              <a:t>White-box</a:t>
            </a:r>
          </a:p>
          <a:p>
            <a:r>
              <a:rPr lang="en-US" dirty="0"/>
              <a:t>Goal is completeness of tests</a:t>
            </a:r>
          </a:p>
          <a:p>
            <a:pPr lvl="1"/>
            <a:endParaRPr lang="en-US"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a:t>
            </a:fld>
            <a:endParaRPr lang="en-US" altLang="ja-JP"/>
          </a:p>
        </p:txBody>
      </p:sp>
      <p:grpSp>
        <p:nvGrpSpPr>
          <p:cNvPr id="6" name="Group 5"/>
          <p:cNvGrpSpPr/>
          <p:nvPr/>
        </p:nvGrpSpPr>
        <p:grpSpPr>
          <a:xfrm>
            <a:off x="3851920" y="3933056"/>
            <a:ext cx="3403955" cy="360040"/>
            <a:chOff x="3995936" y="2204864"/>
            <a:chExt cx="3403955" cy="360040"/>
          </a:xfrm>
        </p:grpSpPr>
        <p:sp>
          <p:nvSpPr>
            <p:cNvPr id="7" name="Left Arrow 6"/>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8" name="TextBox 7"/>
            <p:cNvSpPr txBox="1"/>
            <p:nvPr/>
          </p:nvSpPr>
          <p:spPr>
            <a:xfrm>
              <a:off x="4644008" y="2204864"/>
              <a:ext cx="2755883" cy="338554"/>
            </a:xfrm>
            <a:prstGeom prst="rect">
              <a:avLst/>
            </a:prstGeom>
            <a:noFill/>
          </p:spPr>
          <p:txBody>
            <a:bodyPr wrap="none" rtlCol="0">
              <a:spAutoFit/>
            </a:bodyPr>
            <a:lstStyle/>
            <a:p>
              <a:r>
                <a:rPr lang="en-US" sz="1600" dirty="0">
                  <a:solidFill>
                    <a:srgbClr val="FF0000"/>
                  </a:solidFill>
                </a:rPr>
                <a:t>Our focus in this Chapter</a:t>
              </a:r>
              <a:endParaRPr lang="en-CA" sz="1600" dirty="0">
                <a:solidFill>
                  <a:srgbClr val="FF0000"/>
                </a:solidFill>
              </a:endParaRPr>
            </a:p>
          </p:txBody>
        </p:sp>
      </p:grpSp>
      <p:pic>
        <p:nvPicPr>
          <p:cNvPr id="9" name="Picture 2"/>
          <p:cNvPicPr>
            <a:picLocks noChangeAspect="1" noChangeArrowheads="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14102" t="19330" r="9260"/>
          <a:stretch/>
        </p:blipFill>
        <p:spPr bwMode="auto">
          <a:xfrm>
            <a:off x="6228184" y="4256362"/>
            <a:ext cx="2458616" cy="192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6500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Weak ECT</a:t>
            </a:r>
          </a:p>
        </p:txBody>
      </p:sp>
      <p:sp>
        <p:nvSpPr>
          <p:cNvPr id="3" name="Content Placeholder 2"/>
          <p:cNvSpPr>
            <a:spLocks noGrp="1"/>
          </p:cNvSpPr>
          <p:nvPr>
            <p:ph idx="1"/>
          </p:nvPr>
        </p:nvSpPr>
        <p:spPr/>
        <p:txBody>
          <a:bodyPr/>
          <a:lstStyle/>
          <a:p>
            <a:r>
              <a:rPr lang="en-US" sz="2800" dirty="0"/>
              <a:t>Input variable A has 3 partitions</a:t>
            </a:r>
          </a:p>
          <a:p>
            <a:r>
              <a:rPr lang="en-US" sz="2800" dirty="0"/>
              <a:t>Input variable B has 4 partitions</a:t>
            </a:r>
          </a:p>
          <a:p>
            <a:r>
              <a:rPr lang="en-US" sz="2800" dirty="0"/>
              <a:t>Input variable C has 2 partitions</a:t>
            </a:r>
          </a:p>
          <a:p>
            <a:r>
              <a:rPr lang="en-CA" sz="2800" dirty="0"/>
              <a:t>max (3,4,2)=4 test cases are enough for WECTs</a:t>
            </a:r>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20</a:t>
            </a:fld>
            <a:endParaRPr lang="en-US" altLang="ja-JP"/>
          </a:p>
        </p:txBody>
      </p:sp>
      <p:pic>
        <p:nvPicPr>
          <p:cNvPr id="6" name="Picture 5"/>
          <p:cNvPicPr>
            <a:picLocks noChangeAspect="1"/>
          </p:cNvPicPr>
          <p:nvPr/>
        </p:nvPicPr>
        <p:blipFill>
          <a:blip r:embed="rId2"/>
          <a:stretch>
            <a:fillRect/>
          </a:stretch>
        </p:blipFill>
        <p:spPr>
          <a:xfrm>
            <a:off x="1619672" y="3861048"/>
            <a:ext cx="6229199" cy="2096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5284421"/>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Strong ECT</a:t>
            </a:r>
          </a:p>
        </p:txBody>
      </p:sp>
      <p:sp>
        <p:nvSpPr>
          <p:cNvPr id="3" name="Content Placeholder 2"/>
          <p:cNvSpPr>
            <a:spLocks noGrp="1"/>
          </p:cNvSpPr>
          <p:nvPr>
            <p:ph idx="1"/>
          </p:nvPr>
        </p:nvSpPr>
        <p:spPr>
          <a:xfrm>
            <a:off x="900113" y="1560513"/>
            <a:ext cx="2951807" cy="4532312"/>
          </a:xfrm>
        </p:spPr>
        <p:txBody>
          <a:bodyPr/>
          <a:lstStyle/>
          <a:p>
            <a:r>
              <a:rPr lang="en-US" sz="2800" dirty="0"/>
              <a:t>|A| = 3</a:t>
            </a:r>
          </a:p>
          <a:p>
            <a:r>
              <a:rPr lang="en-US" sz="2800" dirty="0"/>
              <a:t>|B| = 4</a:t>
            </a:r>
          </a:p>
          <a:p>
            <a:r>
              <a:rPr lang="en-US" sz="2800" dirty="0"/>
              <a:t>|C| = 2</a:t>
            </a:r>
          </a:p>
          <a:p>
            <a:r>
              <a:rPr lang="en-US" sz="2800" dirty="0"/>
              <a:t># of test cases</a:t>
            </a:r>
          </a:p>
          <a:p>
            <a:pPr marL="0" indent="0">
              <a:buNone/>
            </a:pPr>
            <a:r>
              <a:rPr lang="en-US" sz="2800" dirty="0"/>
              <a:t>    =3x4x2=24</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21</a:t>
            </a:fld>
            <a:endParaRPr lang="en-US" altLang="ja-JP"/>
          </a:p>
        </p:txBody>
      </p:sp>
      <p:pic>
        <p:nvPicPr>
          <p:cNvPr id="6" name="Picture 5"/>
          <p:cNvPicPr>
            <a:picLocks noChangeAspect="1"/>
          </p:cNvPicPr>
          <p:nvPr/>
        </p:nvPicPr>
        <p:blipFill>
          <a:blip r:embed="rId2"/>
          <a:stretch>
            <a:fillRect/>
          </a:stretch>
        </p:blipFill>
        <p:spPr>
          <a:xfrm>
            <a:off x="4211960" y="1628800"/>
            <a:ext cx="4474840" cy="4590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4083278"/>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effectLst/>
              </a:rPr>
              <a:t>ECT Example: </a:t>
            </a:r>
            <a:r>
              <a:rPr lang="en-US" dirty="0" err="1">
                <a:effectLst/>
                <a:latin typeface="Courier New" panose="02070309020205020404" pitchFamily="49" charset="0"/>
                <a:cs typeface="Courier New" panose="02070309020205020404" pitchFamily="49" charset="0"/>
              </a:rPr>
              <a:t>NextDate</a:t>
            </a:r>
            <a:endParaRPr lang="en-US" dirty="0">
              <a:effectLst/>
              <a:latin typeface="Courier New" panose="02070309020205020404" pitchFamily="49" charset="0"/>
              <a:cs typeface="Courier New" panose="02070309020205020404" pitchFamily="49" charset="0"/>
            </a:endParaRPr>
          </a:p>
        </p:txBody>
      </p:sp>
      <p:sp>
        <p:nvSpPr>
          <p:cNvPr id="691203" name="Rectangle 3"/>
          <p:cNvSpPr>
            <a:spLocks noGrp="1" noChangeArrowheads="1"/>
          </p:cNvSpPr>
          <p:nvPr>
            <p:ph idx="1"/>
          </p:nvPr>
        </p:nvSpPr>
        <p:spPr>
          <a:xfrm>
            <a:off x="1039026" y="1484784"/>
            <a:ext cx="7781446" cy="2520280"/>
          </a:xfrm>
        </p:spPr>
        <p:txBody>
          <a:bodyPr/>
          <a:lstStyle/>
          <a:p>
            <a:pPr>
              <a:lnSpc>
                <a:spcPct val="90000"/>
              </a:lnSpc>
            </a:pPr>
            <a:r>
              <a:rPr lang="en-US" sz="2000" b="1" dirty="0" err="1">
                <a:latin typeface="Courier New" pitchFamily="49" charset="0"/>
              </a:rPr>
              <a:t>NextDate</a:t>
            </a:r>
            <a:r>
              <a:rPr lang="en-US" sz="2000" b="0" dirty="0"/>
              <a:t> is a function with three variables: </a:t>
            </a:r>
            <a:r>
              <a:rPr lang="en-US" sz="2000" b="1" dirty="0">
                <a:latin typeface="Courier New" pitchFamily="49" charset="0"/>
              </a:rPr>
              <a:t>month</a:t>
            </a:r>
            <a:r>
              <a:rPr lang="en-US" sz="2000" b="1" dirty="0"/>
              <a:t>, </a:t>
            </a:r>
            <a:r>
              <a:rPr lang="en-US" sz="2000" b="1" dirty="0">
                <a:latin typeface="Courier New" pitchFamily="49" charset="0"/>
              </a:rPr>
              <a:t>day</a:t>
            </a:r>
            <a:r>
              <a:rPr lang="en-US" sz="2000" b="1" dirty="0"/>
              <a:t>, </a:t>
            </a:r>
            <a:r>
              <a:rPr lang="en-US" sz="2000" b="1" dirty="0">
                <a:latin typeface="Courier New" pitchFamily="49" charset="0"/>
              </a:rPr>
              <a:t>year</a:t>
            </a:r>
            <a:r>
              <a:rPr lang="en-US" sz="2000" b="0" dirty="0"/>
              <a:t>. It returns the date of the day </a:t>
            </a:r>
            <a:r>
              <a:rPr lang="en-US" sz="2000" b="0" u="sng" dirty="0"/>
              <a:t>after</a:t>
            </a:r>
            <a:r>
              <a:rPr lang="en-US" sz="2000" b="0" dirty="0"/>
              <a:t> the input date </a:t>
            </a:r>
          </a:p>
          <a:p>
            <a:pPr>
              <a:lnSpc>
                <a:spcPct val="90000"/>
              </a:lnSpc>
            </a:pPr>
            <a:r>
              <a:rPr lang="en-US" sz="2000" b="0" dirty="0"/>
              <a:t>e.g., if we give Feb. 25, 2018 as input, and push “Next Date” button, it will provide the output: Feb. 26, 2018</a:t>
            </a:r>
          </a:p>
          <a:p>
            <a:pPr>
              <a:lnSpc>
                <a:spcPct val="90000"/>
              </a:lnSpc>
            </a:pPr>
            <a:r>
              <a:rPr lang="en-US" sz="2000" b="0" dirty="0"/>
              <a:t>Simplifying</a:t>
            </a:r>
            <a:r>
              <a:rPr lang="en-US" sz="2000" dirty="0"/>
              <a:t> assumption</a:t>
            </a:r>
            <a:r>
              <a:rPr lang="en-US" sz="2000" b="0" dirty="0"/>
              <a:t>: years between 1824-2024. The app just needs to support that range</a:t>
            </a:r>
          </a:p>
          <a:p>
            <a:pPr marL="250825" indent="-285750">
              <a:lnSpc>
                <a:spcPct val="90000"/>
              </a:lnSpc>
            </a:pPr>
            <a:r>
              <a:rPr lang="en-US" sz="2000" dirty="0"/>
              <a:t>Note that proper treatment of</a:t>
            </a:r>
            <a:r>
              <a:rPr lang="en-US" sz="2000" b="0" dirty="0"/>
              <a:t> </a:t>
            </a:r>
            <a:r>
              <a:rPr lang="en-US" sz="2000" b="0" u="sng" dirty="0"/>
              <a:t>leap years</a:t>
            </a:r>
            <a:r>
              <a:rPr lang="en-US" sz="2000" b="0" dirty="0"/>
              <a:t> makes determining the last day of a month interesting! </a:t>
            </a:r>
          </a:p>
        </p:txBody>
      </p:sp>
      <p:grpSp>
        <p:nvGrpSpPr>
          <p:cNvPr id="4" name="Group 3"/>
          <p:cNvGrpSpPr/>
          <p:nvPr/>
        </p:nvGrpSpPr>
        <p:grpSpPr>
          <a:xfrm>
            <a:off x="1463410" y="4005064"/>
            <a:ext cx="7083954" cy="2304256"/>
            <a:chOff x="555414" y="4270783"/>
            <a:chExt cx="7616472" cy="2636913"/>
          </a:xfrm>
        </p:grpSpPr>
        <p:pic>
          <p:nvPicPr>
            <p:cNvPr id="5" name="Picture 6"/>
            <p:cNvPicPr>
              <a:picLocks noChangeAspect="1" noChangeArrowheads="1"/>
            </p:cNvPicPr>
            <p:nvPr/>
          </p:nvPicPr>
          <p:blipFill>
            <a:blip r:embed="rId3" cstate="print"/>
            <a:srcRect l="29842" t="12732" r="29872"/>
            <a:stretch>
              <a:fillRect/>
            </a:stretch>
          </p:blipFill>
          <p:spPr bwMode="auto">
            <a:xfrm>
              <a:off x="555414" y="4270783"/>
              <a:ext cx="2596922" cy="2636913"/>
            </a:xfrm>
            <a:prstGeom prst="rect">
              <a:avLst/>
            </a:prstGeom>
            <a:noFill/>
          </p:spPr>
        </p:pic>
        <p:sp>
          <p:nvSpPr>
            <p:cNvPr id="6" name="Rectangle 5"/>
            <p:cNvSpPr/>
            <p:nvPr/>
          </p:nvSpPr>
          <p:spPr>
            <a:xfrm>
              <a:off x="1043608" y="5327630"/>
              <a:ext cx="432048" cy="261610"/>
            </a:xfrm>
            <a:prstGeom prst="rect">
              <a:avLst/>
            </a:prstGeom>
          </p:spPr>
          <p:txBody>
            <a:bodyPr wrap="square">
              <a:spAutoFit/>
            </a:bodyPr>
            <a:lstStyle/>
            <a:p>
              <a:r>
                <a:rPr lang="en-CA" sz="1100" b="1" i="0" dirty="0">
                  <a:solidFill>
                    <a:srgbClr val="663300"/>
                  </a:solidFill>
                </a:rPr>
                <a:t>02</a:t>
              </a:r>
            </a:p>
          </p:txBody>
        </p:sp>
        <p:sp>
          <p:nvSpPr>
            <p:cNvPr id="7" name="Rectangle 6"/>
            <p:cNvSpPr/>
            <p:nvPr/>
          </p:nvSpPr>
          <p:spPr>
            <a:xfrm>
              <a:off x="1547664" y="5327630"/>
              <a:ext cx="432048" cy="261610"/>
            </a:xfrm>
            <a:prstGeom prst="rect">
              <a:avLst/>
            </a:prstGeom>
          </p:spPr>
          <p:txBody>
            <a:bodyPr wrap="square">
              <a:spAutoFit/>
            </a:bodyPr>
            <a:lstStyle/>
            <a:p>
              <a:r>
                <a:rPr lang="en-CA" sz="1100" b="1" i="0" dirty="0">
                  <a:solidFill>
                    <a:srgbClr val="663300"/>
                  </a:solidFill>
                </a:rPr>
                <a:t>25</a:t>
              </a:r>
            </a:p>
          </p:txBody>
        </p:sp>
        <p:sp>
          <p:nvSpPr>
            <p:cNvPr id="8" name="Rectangle 7"/>
            <p:cNvSpPr/>
            <p:nvPr/>
          </p:nvSpPr>
          <p:spPr>
            <a:xfrm>
              <a:off x="2051720" y="5327630"/>
              <a:ext cx="643437" cy="299378"/>
            </a:xfrm>
            <a:prstGeom prst="rect">
              <a:avLst/>
            </a:prstGeom>
          </p:spPr>
          <p:txBody>
            <a:bodyPr wrap="square">
              <a:spAutoFit/>
            </a:bodyPr>
            <a:lstStyle/>
            <a:p>
              <a:r>
                <a:rPr lang="en-CA" sz="1100" b="1" i="0" dirty="0">
                  <a:solidFill>
                    <a:srgbClr val="663300"/>
                  </a:solidFill>
                </a:rPr>
                <a:t>2018</a:t>
              </a:r>
            </a:p>
          </p:txBody>
        </p:sp>
        <p:sp>
          <p:nvSpPr>
            <p:cNvPr id="9" name="Rectangle 8"/>
            <p:cNvSpPr/>
            <p:nvPr/>
          </p:nvSpPr>
          <p:spPr bwMode="auto">
            <a:xfrm>
              <a:off x="787677" y="6363578"/>
              <a:ext cx="1006473" cy="349644"/>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0" name="Right Arrow 9"/>
            <p:cNvSpPr/>
            <p:nvPr/>
          </p:nvSpPr>
          <p:spPr bwMode="auto">
            <a:xfrm>
              <a:off x="3476018" y="5026386"/>
              <a:ext cx="1728192" cy="864096"/>
            </a:xfrm>
            <a:prstGeom prst="rightArrow">
              <a:avLst/>
            </a:prstGeom>
            <a:solidFill>
              <a:srgbClr val="FF66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ndParaRPr>
            </a:p>
          </p:txBody>
        </p:sp>
        <p:sp>
          <p:nvSpPr>
            <p:cNvPr id="11" name="Rectangle 10"/>
            <p:cNvSpPr/>
            <p:nvPr/>
          </p:nvSpPr>
          <p:spPr>
            <a:xfrm>
              <a:off x="5432938" y="5194276"/>
              <a:ext cx="2738948" cy="528314"/>
            </a:xfrm>
            <a:prstGeom prst="rect">
              <a:avLst/>
            </a:prstGeom>
          </p:spPr>
          <p:txBody>
            <a:bodyPr wrap="square">
              <a:spAutoFit/>
            </a:bodyPr>
            <a:lstStyle/>
            <a:p>
              <a:r>
                <a:rPr lang="en-CA" b="1" i="0" dirty="0">
                  <a:solidFill>
                    <a:srgbClr val="663300"/>
                  </a:solidFill>
                </a:rPr>
                <a:t>02  26  2018</a:t>
              </a:r>
            </a:p>
          </p:txBody>
        </p:sp>
      </p:grpSp>
      <p:sp>
        <p:nvSpPr>
          <p:cNvPr id="12" name="Slide Number Placeholder 4">
            <a:extLst>
              <a:ext uri="{FF2B5EF4-FFF2-40B4-BE49-F238E27FC236}">
                <a16:creationId xmlns:a16="http://schemas.microsoft.com/office/drawing/2014/main" id="{2B6B0A2B-54C0-4EF9-B7CC-05ED7159A9CD}"/>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22</a:t>
            </a:fld>
            <a:endParaRPr lang="en-US" altLang="ja-JP"/>
          </a:p>
        </p:txBody>
      </p:sp>
    </p:spTree>
    <p:extLst>
      <p:ext uri="{BB962C8B-B14F-4D97-AF65-F5344CB8AC3E}">
        <p14:creationId xmlns:p14="http://schemas.microsoft.com/office/powerpoint/2010/main" val="19633763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Example (cont’d)</a:t>
            </a:r>
            <a:endParaRPr lang="en-CA" dirty="0"/>
          </a:p>
        </p:txBody>
      </p:sp>
      <p:sp>
        <p:nvSpPr>
          <p:cNvPr id="7" name="Content Placeholder 6"/>
          <p:cNvSpPr>
            <a:spLocks noGrp="1"/>
          </p:cNvSpPr>
          <p:nvPr>
            <p:ph idx="1"/>
          </p:nvPr>
        </p:nvSpPr>
        <p:spPr>
          <a:xfrm>
            <a:off x="971600" y="1556793"/>
            <a:ext cx="7776864" cy="2736304"/>
          </a:xfrm>
        </p:spPr>
        <p:txBody>
          <a:bodyPr/>
          <a:lstStyle/>
          <a:p>
            <a:pPr algn="just">
              <a:lnSpc>
                <a:spcPct val="90000"/>
              </a:lnSpc>
            </a:pPr>
            <a:r>
              <a:rPr lang="en-US" sz="2000" b="0" dirty="0"/>
              <a:t>Definition of leap years: The Gregorian calendar adds a 29th day to February in all years evenly divisible by 4, except for centennial years (those ending in -00) which are not evenly divisible by 400</a:t>
            </a:r>
          </a:p>
          <a:p>
            <a:pPr algn="just">
              <a:lnSpc>
                <a:spcPct val="90000"/>
              </a:lnSpc>
            </a:pPr>
            <a:endParaRPr lang="en-US" sz="2000" b="0" dirty="0"/>
          </a:p>
          <a:p>
            <a:pPr algn="just">
              <a:lnSpc>
                <a:spcPct val="90000"/>
              </a:lnSpc>
            </a:pPr>
            <a:r>
              <a:rPr lang="en-US" sz="2000" b="0" dirty="0"/>
              <a:t>Thus 1600, 2000 and 2400 are leap years, but 1700, 1800, 1900, 2100, 2200 and 2300 are not</a:t>
            </a:r>
          </a:p>
          <a:p>
            <a:pPr algn="just">
              <a:lnSpc>
                <a:spcPct val="90000"/>
              </a:lnSpc>
            </a:pPr>
            <a:endParaRPr lang="en-US" sz="2000" b="0" dirty="0"/>
          </a:p>
          <a:p>
            <a:pPr algn="just">
              <a:lnSpc>
                <a:spcPct val="90000"/>
              </a:lnSpc>
            </a:pPr>
            <a:r>
              <a:rPr lang="en-US" sz="2000" b="0" dirty="0"/>
              <a:t>Only the year </a:t>
            </a:r>
            <a:r>
              <a:rPr lang="en-US" sz="2000" b="0" dirty="0">
                <a:solidFill>
                  <a:srgbClr val="FF0000"/>
                </a:solidFill>
              </a:rPr>
              <a:t>1900</a:t>
            </a:r>
            <a:r>
              <a:rPr lang="en-US" sz="2000" b="0" dirty="0"/>
              <a:t> falls in the </a:t>
            </a:r>
            <a:r>
              <a:rPr lang="en-US" sz="2000" dirty="0"/>
              <a:t>range 1824-2024</a:t>
            </a:r>
            <a:endParaRPr lang="en-US" sz="2000" b="0" dirty="0"/>
          </a:p>
          <a:p>
            <a:pPr marL="0" indent="0" algn="just">
              <a:buNone/>
            </a:pPr>
            <a:endParaRPr lang="en-CA" dirty="0"/>
          </a:p>
        </p:txBody>
      </p:sp>
      <p:sp>
        <p:nvSpPr>
          <p:cNvPr id="3" name="Rectangle 2"/>
          <p:cNvSpPr/>
          <p:nvPr/>
        </p:nvSpPr>
        <p:spPr>
          <a:xfrm>
            <a:off x="1403648" y="4149080"/>
            <a:ext cx="7344816" cy="2031325"/>
          </a:xfrm>
          <a:prstGeom prst="rect">
            <a:avLst/>
          </a:prstGeom>
        </p:spPr>
        <p:txBody>
          <a:bodyPr wrap="square">
            <a:spAutoFit/>
          </a:bodyPr>
          <a:lstStyle/>
          <a:p>
            <a:r>
              <a:rPr lang="en-CA" sz="1800" b="0" dirty="0"/>
              <a:t>divisible by 4, except for </a:t>
            </a:r>
            <a:r>
              <a:rPr lang="en-CA" sz="1800" b="0" dirty="0">
                <a:solidFill>
                  <a:srgbClr val="FF0000"/>
                </a:solidFill>
              </a:rPr>
              <a:t>centennial years </a:t>
            </a:r>
            <a:r>
              <a:rPr lang="en-CA" sz="1800" b="0" dirty="0"/>
              <a:t>(those ending in -00)</a:t>
            </a:r>
          </a:p>
          <a:p>
            <a:r>
              <a:rPr lang="en-US" sz="1800" b="0" dirty="0">
                <a:latin typeface="Calibri" panose="020F0502020204030204" pitchFamily="34" charset="0"/>
              </a:rPr>
              <a:t>Leap Years in this range:</a:t>
            </a:r>
          </a:p>
          <a:p>
            <a:r>
              <a:rPr lang="en-US" sz="1800" b="0" dirty="0">
                <a:latin typeface="Calibri" panose="020F0502020204030204" pitchFamily="34" charset="0"/>
              </a:rPr>
              <a:t>1824, 1828, 1832, 1836, 1840, 1844, 1848, 1852, 1856, 1860, 1864, 1868, 1872, 1876, 1880, 1884, 1888, 1892, 1896, </a:t>
            </a:r>
            <a:r>
              <a:rPr lang="en-US" sz="1800" b="0" dirty="0">
                <a:solidFill>
                  <a:srgbClr val="FF0000"/>
                </a:solidFill>
                <a:latin typeface="Calibri" panose="020F0502020204030204" pitchFamily="34" charset="0"/>
              </a:rPr>
              <a:t>1900</a:t>
            </a:r>
          </a:p>
          <a:p>
            <a:r>
              <a:rPr lang="en-US" sz="1800" b="0" dirty="0">
                <a:latin typeface="Calibri" panose="020F0502020204030204" pitchFamily="34" charset="0"/>
              </a:rPr>
              <a:t>1904, 1908, 1912, 1916, 1920, 1924, 1928, 1932, 1936, 1940, 1944, 1948, 1952, 1956, 1960, 1964, 1968, 1972, 1976, 1980, 1984, 1988, 1992, 1996, </a:t>
            </a:r>
            <a:r>
              <a:rPr lang="en-US" sz="1800" b="0" dirty="0">
                <a:solidFill>
                  <a:srgbClr val="008000"/>
                </a:solidFill>
                <a:latin typeface="Calibri" panose="020F0502020204030204" pitchFamily="34" charset="0"/>
              </a:rPr>
              <a:t>2000</a:t>
            </a:r>
            <a:r>
              <a:rPr lang="en-US" sz="1800" b="0" dirty="0">
                <a:latin typeface="Calibri" panose="020F0502020204030204" pitchFamily="34" charset="0"/>
              </a:rPr>
              <a:t>, 2004, 2008, 2012, 2016, 2020, 2024</a:t>
            </a:r>
            <a:endParaRPr lang="en-US" sz="1800" dirty="0"/>
          </a:p>
        </p:txBody>
      </p:sp>
      <p:sp>
        <p:nvSpPr>
          <p:cNvPr id="5" name="Slide Number Placeholder 4">
            <a:extLst>
              <a:ext uri="{FF2B5EF4-FFF2-40B4-BE49-F238E27FC236}">
                <a16:creationId xmlns:a16="http://schemas.microsoft.com/office/drawing/2014/main" id="{5E4F4138-272D-42E0-AF32-C274D192640C}"/>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23</a:t>
            </a:fld>
            <a:endParaRPr lang="en-US" altLang="ja-JP"/>
          </a:p>
        </p:txBody>
      </p:sp>
      <p:grpSp>
        <p:nvGrpSpPr>
          <p:cNvPr id="10" name="Group 9">
            <a:extLst>
              <a:ext uri="{FF2B5EF4-FFF2-40B4-BE49-F238E27FC236}">
                <a16:creationId xmlns:a16="http://schemas.microsoft.com/office/drawing/2014/main" id="{C7383C48-49A5-423D-BDE8-253580FC2AD8}"/>
              </a:ext>
            </a:extLst>
          </p:cNvPr>
          <p:cNvGrpSpPr/>
          <p:nvPr/>
        </p:nvGrpSpPr>
        <p:grpSpPr>
          <a:xfrm>
            <a:off x="467544" y="5734860"/>
            <a:ext cx="936104" cy="461665"/>
            <a:chOff x="467544" y="5734860"/>
            <a:chExt cx="936104" cy="461665"/>
          </a:xfrm>
        </p:grpSpPr>
        <p:sp>
          <p:nvSpPr>
            <p:cNvPr id="4" name="Arrow: Right 3">
              <a:extLst>
                <a:ext uri="{FF2B5EF4-FFF2-40B4-BE49-F238E27FC236}">
                  <a16:creationId xmlns:a16="http://schemas.microsoft.com/office/drawing/2014/main" id="{12F6B03A-E455-42A8-9F3D-20327B3A96E7}"/>
                </a:ext>
              </a:extLst>
            </p:cNvPr>
            <p:cNvSpPr/>
            <p:nvPr/>
          </p:nvSpPr>
          <p:spPr bwMode="auto">
            <a:xfrm>
              <a:off x="1066800" y="5841243"/>
              <a:ext cx="336848" cy="288032"/>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6" name="TextBox 5">
              <a:extLst>
                <a:ext uri="{FF2B5EF4-FFF2-40B4-BE49-F238E27FC236}">
                  <a16:creationId xmlns:a16="http://schemas.microsoft.com/office/drawing/2014/main" id="{33E46B04-B245-42C6-8016-328E31EA7EA6}"/>
                </a:ext>
              </a:extLst>
            </p:cNvPr>
            <p:cNvSpPr txBox="1"/>
            <p:nvPr/>
          </p:nvSpPr>
          <p:spPr>
            <a:xfrm>
              <a:off x="467544" y="5734860"/>
              <a:ext cx="623889" cy="461665"/>
            </a:xfrm>
            <a:prstGeom prst="rect">
              <a:avLst/>
            </a:prstGeom>
            <a:noFill/>
          </p:spPr>
          <p:txBody>
            <a:bodyPr wrap="none" rtlCol="0">
              <a:spAutoFit/>
            </a:bodyPr>
            <a:lstStyle/>
            <a:p>
              <a:r>
                <a:rPr lang="en-US" sz="1200" dirty="0">
                  <a:solidFill>
                    <a:srgbClr val="00B050"/>
                  </a:solidFill>
                </a:rPr>
                <a:t>Leap</a:t>
              </a:r>
            </a:p>
            <a:p>
              <a:r>
                <a:rPr lang="en-US" sz="1200" dirty="0">
                  <a:solidFill>
                    <a:srgbClr val="00B050"/>
                  </a:solidFill>
                </a:rPr>
                <a:t>Year?</a:t>
              </a:r>
            </a:p>
          </p:txBody>
        </p:sp>
      </p:grpSp>
      <p:grpSp>
        <p:nvGrpSpPr>
          <p:cNvPr id="11" name="Group 10">
            <a:extLst>
              <a:ext uri="{FF2B5EF4-FFF2-40B4-BE49-F238E27FC236}">
                <a16:creationId xmlns:a16="http://schemas.microsoft.com/office/drawing/2014/main" id="{F7421D9F-EBC4-4074-AC00-4C6DEC16E229}"/>
              </a:ext>
            </a:extLst>
          </p:cNvPr>
          <p:cNvGrpSpPr/>
          <p:nvPr/>
        </p:nvGrpSpPr>
        <p:grpSpPr>
          <a:xfrm>
            <a:off x="6057867" y="4933909"/>
            <a:ext cx="1178428" cy="461665"/>
            <a:chOff x="6057867" y="4933909"/>
            <a:chExt cx="1178428" cy="461665"/>
          </a:xfrm>
        </p:grpSpPr>
        <p:sp>
          <p:nvSpPr>
            <p:cNvPr id="8" name="TextBox 7">
              <a:extLst>
                <a:ext uri="{FF2B5EF4-FFF2-40B4-BE49-F238E27FC236}">
                  <a16:creationId xmlns:a16="http://schemas.microsoft.com/office/drawing/2014/main" id="{AA617C0F-9C10-4C42-A8D4-FD8294F77C09}"/>
                </a:ext>
              </a:extLst>
            </p:cNvPr>
            <p:cNvSpPr txBox="1"/>
            <p:nvPr/>
          </p:nvSpPr>
          <p:spPr>
            <a:xfrm>
              <a:off x="6394714" y="4933909"/>
              <a:ext cx="841581" cy="461665"/>
            </a:xfrm>
            <a:prstGeom prst="rect">
              <a:avLst/>
            </a:prstGeom>
            <a:noFill/>
          </p:spPr>
          <p:txBody>
            <a:bodyPr wrap="square" rtlCol="0">
              <a:spAutoFit/>
            </a:bodyPr>
            <a:lstStyle/>
            <a:p>
              <a:r>
                <a:rPr lang="en-US" sz="1200" dirty="0">
                  <a:solidFill>
                    <a:srgbClr val="FF0000"/>
                  </a:solidFill>
                </a:rPr>
                <a:t>Leap</a:t>
              </a:r>
            </a:p>
            <a:p>
              <a:r>
                <a:rPr lang="en-US" sz="1200" dirty="0">
                  <a:solidFill>
                    <a:srgbClr val="FF0000"/>
                  </a:solidFill>
                </a:rPr>
                <a:t>Year?</a:t>
              </a:r>
            </a:p>
          </p:txBody>
        </p:sp>
        <p:sp>
          <p:nvSpPr>
            <p:cNvPr id="9" name="Arrow: Right 8">
              <a:extLst>
                <a:ext uri="{FF2B5EF4-FFF2-40B4-BE49-F238E27FC236}">
                  <a16:creationId xmlns:a16="http://schemas.microsoft.com/office/drawing/2014/main" id="{FD12CA56-0EDD-4921-AECB-21EB9A230070}"/>
                </a:ext>
              </a:extLst>
            </p:cNvPr>
            <p:cNvSpPr/>
            <p:nvPr/>
          </p:nvSpPr>
          <p:spPr bwMode="auto">
            <a:xfrm rot="10800000">
              <a:off x="6057867" y="5004594"/>
              <a:ext cx="336848" cy="288032"/>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85272824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Example (cont’d)</a:t>
            </a:r>
            <a:endParaRPr lang="en-US" dirty="0"/>
          </a:p>
        </p:txBody>
      </p:sp>
      <p:sp>
        <p:nvSpPr>
          <p:cNvPr id="3" name="Content Placeholder 2"/>
          <p:cNvSpPr>
            <a:spLocks noGrp="1"/>
          </p:cNvSpPr>
          <p:nvPr>
            <p:ph idx="1"/>
          </p:nvPr>
        </p:nvSpPr>
        <p:spPr>
          <a:xfrm>
            <a:off x="683568" y="1560513"/>
            <a:ext cx="8217545" cy="4532312"/>
          </a:xfrm>
        </p:spPr>
        <p:txBody>
          <a:bodyPr/>
          <a:lstStyle/>
          <a:p>
            <a:r>
              <a:rPr lang="en-US" sz="2400" dirty="0" err="1">
                <a:latin typeface="Calibri" panose="020F0502020204030204" pitchFamily="34" charset="0"/>
                <a:cs typeface="Calibri" panose="020F0502020204030204" pitchFamily="34" charset="0"/>
              </a:rPr>
              <a:t>NextDate</a:t>
            </a:r>
            <a:r>
              <a:rPr lang="en-US" sz="2400" dirty="0"/>
              <a:t> Equivalence Classes</a:t>
            </a:r>
          </a:p>
          <a:p>
            <a:pPr lvl="1"/>
            <a:r>
              <a:rPr lang="en-US" sz="1800" dirty="0"/>
              <a:t>How many variables?   3    How may equivalent classes for each?</a:t>
            </a:r>
            <a:endParaRPr lang="en-CA" sz="1800" dirty="0"/>
          </a:p>
          <a:p>
            <a:pPr lvl="1"/>
            <a:r>
              <a:rPr lang="en-CA" sz="1800" dirty="0">
                <a:latin typeface="Calibri" panose="020F0502020204030204" pitchFamily="34" charset="0"/>
                <a:cs typeface="Calibri" panose="020F0502020204030204" pitchFamily="34" charset="0"/>
              </a:rPr>
              <a:t>M1 = {month: month has 30 days}  // Apr., Jun., Sept., Nov.</a:t>
            </a:r>
          </a:p>
          <a:p>
            <a:pPr lvl="1"/>
            <a:r>
              <a:rPr lang="en-CA" sz="1800" dirty="0">
                <a:latin typeface="Calibri" panose="020F0502020204030204" pitchFamily="34" charset="0"/>
                <a:cs typeface="Calibri" panose="020F0502020204030204" pitchFamily="34" charset="0"/>
              </a:rPr>
              <a:t>M2 = {month: month has 31 days}  //Jan., Mar., May, Jul., Aug., Oct., Dec.</a:t>
            </a:r>
          </a:p>
          <a:p>
            <a:pPr lvl="1"/>
            <a:r>
              <a:rPr lang="en-CA" sz="1800" dirty="0">
                <a:latin typeface="Calibri" panose="020F0502020204030204" pitchFamily="34" charset="0"/>
                <a:cs typeface="Calibri" panose="020F0502020204030204" pitchFamily="34" charset="0"/>
              </a:rPr>
              <a:t>M3 = {month: month is February}</a:t>
            </a:r>
          </a:p>
          <a:p>
            <a:pPr lvl="1"/>
            <a:endParaRPr lang="en-CA" sz="900" dirty="0">
              <a:latin typeface="Calibri" panose="020F0502020204030204" pitchFamily="34" charset="0"/>
              <a:cs typeface="Calibri" panose="020F0502020204030204" pitchFamily="34" charset="0"/>
            </a:endParaRPr>
          </a:p>
          <a:p>
            <a:pPr lvl="1"/>
            <a:r>
              <a:rPr lang="en-CA" sz="1800" dirty="0">
                <a:latin typeface="Calibri" panose="020F0502020204030204" pitchFamily="34" charset="0"/>
                <a:cs typeface="Calibri" panose="020F0502020204030204" pitchFamily="34" charset="0"/>
              </a:rPr>
              <a:t>D1 = {day: 1&lt;= day &lt;= 28}</a:t>
            </a:r>
          </a:p>
          <a:p>
            <a:pPr lvl="1"/>
            <a:r>
              <a:rPr lang="en-US" sz="1800" dirty="0">
                <a:latin typeface="Calibri" panose="020F0502020204030204" pitchFamily="34" charset="0"/>
                <a:cs typeface="Calibri" panose="020F0502020204030204" pitchFamily="34" charset="0"/>
              </a:rPr>
              <a:t>D2 = {day: day = 29}</a:t>
            </a:r>
          </a:p>
          <a:p>
            <a:pPr lvl="1"/>
            <a:r>
              <a:rPr lang="en-US" sz="1800" dirty="0">
                <a:latin typeface="Calibri" panose="020F0502020204030204" pitchFamily="34" charset="0"/>
                <a:cs typeface="Calibri" panose="020F0502020204030204" pitchFamily="34" charset="0"/>
              </a:rPr>
              <a:t>D3 = {day: day = 30}</a:t>
            </a:r>
          </a:p>
          <a:p>
            <a:pPr lvl="1"/>
            <a:r>
              <a:rPr lang="en-US" sz="1800" dirty="0">
                <a:latin typeface="Calibri" panose="020F0502020204030204" pitchFamily="34" charset="0"/>
                <a:cs typeface="Calibri" panose="020F0502020204030204" pitchFamily="34" charset="0"/>
              </a:rPr>
              <a:t>D4 = {day: day = 31}</a:t>
            </a:r>
          </a:p>
          <a:p>
            <a:pPr lvl="1"/>
            <a:endParaRPr lang="en-US" sz="10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Y1 = {year: year = 1900}</a:t>
            </a:r>
          </a:p>
          <a:p>
            <a:pPr lvl="1"/>
            <a:r>
              <a:rPr lang="en-CA" sz="1800" dirty="0">
                <a:latin typeface="Calibri" panose="020F0502020204030204" pitchFamily="34" charset="0"/>
                <a:cs typeface="Calibri" panose="020F0502020204030204" pitchFamily="34" charset="0"/>
              </a:rPr>
              <a:t>Y2 = {year: (1824 &lt;= year &lt;= 2024) AND (year != 1900) AND </a:t>
            </a:r>
            <a:r>
              <a:rPr lang="en-US" sz="1800" dirty="0">
                <a:latin typeface="Calibri" panose="020F0502020204030204" pitchFamily="34" charset="0"/>
                <a:cs typeface="Calibri" panose="020F0502020204030204" pitchFamily="34" charset="0"/>
              </a:rPr>
              <a:t>(year mod 4 = 0)}</a:t>
            </a:r>
          </a:p>
          <a:p>
            <a:pPr lvl="1"/>
            <a:r>
              <a:rPr lang="en-CA" sz="1800" dirty="0">
                <a:latin typeface="Calibri" panose="020F0502020204030204" pitchFamily="34" charset="0"/>
                <a:cs typeface="Calibri" panose="020F0502020204030204" pitchFamily="34" charset="0"/>
              </a:rPr>
              <a:t>Y3 = {year: (1824 &lt;= year &lt;= 2024) AND (year mod 4 != 0 )}</a:t>
            </a:r>
            <a:endParaRPr lang="en-US" sz="1800"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24</a:t>
            </a:fld>
            <a:endParaRPr lang="en-US" altLang="ja-JP"/>
          </a:p>
        </p:txBody>
      </p:sp>
    </p:spTree>
    <p:extLst>
      <p:ext uri="{BB962C8B-B14F-4D97-AF65-F5344CB8AC3E}">
        <p14:creationId xmlns:p14="http://schemas.microsoft.com/office/powerpoint/2010/main" val="220376111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Example (cont’d)</a:t>
            </a:r>
            <a:endParaRPr lang="en-US" dirty="0"/>
          </a:p>
        </p:txBody>
      </p:sp>
      <p:sp>
        <p:nvSpPr>
          <p:cNvPr id="3" name="Content Placeholder 2"/>
          <p:cNvSpPr>
            <a:spLocks noGrp="1"/>
          </p:cNvSpPr>
          <p:nvPr>
            <p:ph idx="1"/>
          </p:nvPr>
        </p:nvSpPr>
        <p:spPr/>
        <p:txBody>
          <a:bodyPr/>
          <a:lstStyle/>
          <a:p>
            <a:r>
              <a:rPr lang="en-US" dirty="0" err="1">
                <a:latin typeface="Calibri" panose="020F0502020204030204" pitchFamily="34" charset="0"/>
                <a:cs typeface="Calibri" panose="020F0502020204030204" pitchFamily="34" charset="0"/>
              </a:rPr>
              <a:t>NextDate</a:t>
            </a:r>
            <a:r>
              <a:rPr lang="en-US" dirty="0"/>
              <a:t> Weak Equivalence Classes</a:t>
            </a:r>
          </a:p>
          <a:p>
            <a:pPr marL="0" indent="0">
              <a:buNone/>
            </a:pPr>
            <a:r>
              <a:rPr lang="en-CA" sz="2800" dirty="0">
                <a:latin typeface="Calibri" panose="020F0502020204030204" pitchFamily="34" charset="0"/>
                <a:cs typeface="Calibri" panose="020F0502020204030204" pitchFamily="34" charset="0"/>
              </a:rPr>
              <a:t>    #WECT test cases=maximum partition size (D)</a:t>
            </a:r>
          </a:p>
          <a:p>
            <a:pPr marL="0" indent="0">
              <a:buNone/>
            </a:pPr>
            <a:r>
              <a:rPr lang="en-CA" sz="2800" dirty="0">
                <a:latin typeface="Calibri" panose="020F0502020204030204" pitchFamily="34" charset="0"/>
                <a:cs typeface="Calibri" panose="020F0502020204030204" pitchFamily="34" charset="0"/>
              </a:rPr>
              <a:t>	= max(4,3,3)=4</a:t>
            </a:r>
          </a:p>
          <a:p>
            <a:r>
              <a:rPr lang="en-CA" dirty="0">
                <a:cs typeface="Calibri" panose="020F0502020204030204" pitchFamily="34" charset="0"/>
              </a:rPr>
              <a:t>Suggested WECT test suite</a:t>
            </a:r>
            <a:endParaRPr lang="en-US" dirty="0">
              <a:cs typeface="Calibri" panose="020F0502020204030204" pitchFamily="34" charset="0"/>
            </a:endParaRP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25</a:t>
            </a:fld>
            <a:endParaRPr lang="en-US" altLang="ja-JP"/>
          </a:p>
        </p:txBody>
      </p:sp>
      <p:pic>
        <p:nvPicPr>
          <p:cNvPr id="6" name="Picture 5"/>
          <p:cNvPicPr>
            <a:picLocks noChangeAspect="1"/>
          </p:cNvPicPr>
          <p:nvPr/>
        </p:nvPicPr>
        <p:blipFill>
          <a:blip r:embed="rId2"/>
          <a:stretch>
            <a:fillRect/>
          </a:stretch>
        </p:blipFill>
        <p:spPr>
          <a:xfrm>
            <a:off x="900113" y="3794103"/>
            <a:ext cx="7670569" cy="2083169"/>
          </a:xfrm>
          <a:prstGeom prst="rect">
            <a:avLst/>
          </a:prstGeom>
        </p:spPr>
      </p:pic>
    </p:spTree>
    <p:extLst>
      <p:ext uri="{BB962C8B-B14F-4D97-AF65-F5344CB8AC3E}">
        <p14:creationId xmlns:p14="http://schemas.microsoft.com/office/powerpoint/2010/main" val="4124756330"/>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Example (cont’d)</a:t>
            </a:r>
            <a:endParaRPr lang="en-US" dirty="0"/>
          </a:p>
        </p:txBody>
      </p:sp>
      <p:sp>
        <p:nvSpPr>
          <p:cNvPr id="3" name="Content Placeholder 2"/>
          <p:cNvSpPr>
            <a:spLocks noGrp="1"/>
          </p:cNvSpPr>
          <p:nvPr>
            <p:ph idx="1"/>
          </p:nvPr>
        </p:nvSpPr>
        <p:spPr>
          <a:xfrm>
            <a:off x="972616" y="1440580"/>
            <a:ext cx="8001000" cy="644351"/>
          </a:xfrm>
        </p:spPr>
        <p:txBody>
          <a:bodyPr/>
          <a:lstStyle/>
          <a:p>
            <a:r>
              <a:rPr lang="en-US" dirty="0" err="1">
                <a:latin typeface="Calibri" panose="020F0502020204030204" pitchFamily="34" charset="0"/>
                <a:cs typeface="Calibri" panose="020F0502020204030204" pitchFamily="34" charset="0"/>
              </a:rPr>
              <a:t>NextDate</a:t>
            </a:r>
            <a:r>
              <a:rPr lang="en-US" dirty="0"/>
              <a:t> Strong Equivalence Classes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26</a:t>
            </a:fld>
            <a:endParaRPr lang="en-US" altLang="ja-JP"/>
          </a:p>
        </p:txBody>
      </p:sp>
      <p:sp>
        <p:nvSpPr>
          <p:cNvPr id="7" name="Rectangle 6"/>
          <p:cNvSpPr/>
          <p:nvPr/>
        </p:nvSpPr>
        <p:spPr>
          <a:xfrm>
            <a:off x="1043608" y="2060848"/>
            <a:ext cx="7488311" cy="707886"/>
          </a:xfrm>
          <a:prstGeom prst="rect">
            <a:avLst/>
          </a:prstGeom>
        </p:spPr>
        <p:txBody>
          <a:bodyPr wrap="square">
            <a:spAutoFit/>
          </a:bodyPr>
          <a:lstStyle/>
          <a:p>
            <a:pPr marL="0" indent="0">
              <a:buNone/>
            </a:pPr>
            <a:r>
              <a:rPr lang="en-CA" sz="2000" b="0" dirty="0">
                <a:latin typeface="Calibri" panose="020F0502020204030204" pitchFamily="34" charset="0"/>
                <a:cs typeface="Calibri" panose="020F0502020204030204" pitchFamily="34" charset="0"/>
              </a:rPr>
              <a:t>#SECT test cases= partition size (D) x partition size (M) x partition size</a:t>
            </a:r>
          </a:p>
          <a:p>
            <a:pPr marL="0" indent="0">
              <a:buNone/>
            </a:pPr>
            <a:r>
              <a:rPr lang="en-US" sz="2000" b="0" dirty="0">
                <a:latin typeface="Calibri" panose="020F0502020204030204" pitchFamily="34" charset="0"/>
                <a:cs typeface="Calibri" panose="020F0502020204030204" pitchFamily="34" charset="0"/>
              </a:rPr>
              <a:t>(Y) = 3x4x3=36 test cases</a:t>
            </a:r>
          </a:p>
        </p:txBody>
      </p:sp>
      <p:pic>
        <p:nvPicPr>
          <p:cNvPr id="8" name="Picture 7"/>
          <p:cNvPicPr>
            <a:picLocks noChangeAspect="1"/>
          </p:cNvPicPr>
          <p:nvPr/>
        </p:nvPicPr>
        <p:blipFill>
          <a:blip r:embed="rId2"/>
          <a:stretch>
            <a:fillRect/>
          </a:stretch>
        </p:blipFill>
        <p:spPr>
          <a:xfrm>
            <a:off x="1547664" y="2686705"/>
            <a:ext cx="6623623" cy="3640926"/>
          </a:xfrm>
          <a:prstGeom prst="rect">
            <a:avLst/>
          </a:prstGeom>
        </p:spPr>
      </p:pic>
    </p:spTree>
    <p:extLst>
      <p:ext uri="{BB962C8B-B14F-4D97-AF65-F5344CB8AC3E}">
        <p14:creationId xmlns:p14="http://schemas.microsoft.com/office/powerpoint/2010/main" val="3071350920"/>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Example (cont’d)</a:t>
            </a:r>
            <a:endParaRPr lang="en-US" dirty="0"/>
          </a:p>
        </p:txBody>
      </p:sp>
      <p:sp>
        <p:nvSpPr>
          <p:cNvPr id="3" name="Content Placeholder 2"/>
          <p:cNvSpPr>
            <a:spLocks noGrp="1"/>
          </p:cNvSpPr>
          <p:nvPr>
            <p:ph idx="1"/>
          </p:nvPr>
        </p:nvSpPr>
        <p:spPr>
          <a:xfrm>
            <a:off x="900113" y="1412776"/>
            <a:ext cx="8001000" cy="4532312"/>
          </a:xfrm>
        </p:spPr>
        <p:txBody>
          <a:bodyPr/>
          <a:lstStyle/>
          <a:p>
            <a:r>
              <a:rPr lang="en-CA" b="1" dirty="0">
                <a:solidFill>
                  <a:srgbClr val="FF0000"/>
                </a:solidFill>
              </a:rPr>
              <a:t>Strong ECT is not </a:t>
            </a:r>
            <a:r>
              <a:rPr lang="en-US" b="1" dirty="0">
                <a:solidFill>
                  <a:srgbClr val="FF0000"/>
                </a:solidFill>
              </a:rPr>
              <a:t>perfect</a:t>
            </a:r>
          </a:p>
          <a:p>
            <a:r>
              <a:rPr lang="en-US" dirty="0"/>
              <a:t>Potential issues:</a:t>
            </a:r>
          </a:p>
          <a:p>
            <a:pPr lvl="1"/>
            <a:r>
              <a:rPr lang="en-US" dirty="0"/>
              <a:t>May miss Feb 28  </a:t>
            </a:r>
            <a:r>
              <a:rPr lang="en-US" dirty="0">
                <a:sym typeface="Wingdings" panose="05000000000000000000" pitchFamily="2" charset="2"/>
              </a:rPr>
              <a:t> </a:t>
            </a:r>
            <a:r>
              <a:rPr lang="en-CA" dirty="0"/>
              <a:t>Solution: make 5 classes for Days</a:t>
            </a:r>
          </a:p>
          <a:p>
            <a:pPr lvl="1"/>
            <a:r>
              <a:rPr lang="en-CA" dirty="0"/>
              <a:t>Most “1900” test cases are not interesting</a:t>
            </a:r>
          </a:p>
          <a:p>
            <a:pPr lvl="2"/>
            <a:r>
              <a:rPr lang="en-CA" sz="2000" dirty="0"/>
              <a:t>You can ignore that class  </a:t>
            </a:r>
            <a:r>
              <a:rPr lang="en-CA" sz="2000" dirty="0">
                <a:sym typeface="Wingdings" panose="05000000000000000000" pitchFamily="2" charset="2"/>
              </a:rPr>
              <a:t> </a:t>
            </a:r>
            <a:r>
              <a:rPr lang="en-CA" sz="2000" dirty="0"/>
              <a:t>only 24 test cases rather </a:t>
            </a:r>
            <a:r>
              <a:rPr lang="en-US" sz="2000" dirty="0"/>
              <a:t>than 36</a:t>
            </a:r>
          </a:p>
          <a:p>
            <a:pPr lvl="2"/>
            <a:r>
              <a:rPr lang="en-CA" sz="2000" dirty="0"/>
              <a:t>And perhaps add one extra edge case (end of year for </a:t>
            </a:r>
            <a:r>
              <a:rPr lang="en-US" sz="2000" dirty="0"/>
              <a:t>1900) to the suite?</a:t>
            </a:r>
          </a:p>
          <a:p>
            <a:r>
              <a:rPr lang="en-CA" dirty="0"/>
              <a:t>Adding two invalid classes for each variable = 150 equivalence class test cases!</a:t>
            </a:r>
          </a:p>
          <a:p>
            <a:pPr marL="0" indent="0">
              <a:buNone/>
            </a:pPr>
            <a:endParaRPr lang="en-US"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27</a:t>
            </a:fld>
            <a:endParaRPr lang="en-US" altLang="ja-JP"/>
          </a:p>
        </p:txBody>
      </p:sp>
    </p:spTree>
    <p:extLst>
      <p:ext uri="{BB962C8B-B14F-4D97-AF65-F5344CB8AC3E}">
        <p14:creationId xmlns:p14="http://schemas.microsoft.com/office/powerpoint/2010/main" val="3195969629"/>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18-0E7F-431C-822F-1B58D2763FCA}"/>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11A0EB66-9DD3-4803-A7B4-D768DBAA3B45}"/>
              </a:ext>
            </a:extLst>
          </p:cNvPr>
          <p:cNvSpPr>
            <a:spLocks noGrp="1"/>
          </p:cNvSpPr>
          <p:nvPr>
            <p:ph idx="1"/>
          </p:nvPr>
        </p:nvSpPr>
        <p:spPr>
          <a:xfrm>
            <a:off x="900113" y="1560513"/>
            <a:ext cx="4247951" cy="4532312"/>
          </a:xfrm>
        </p:spPr>
        <p:txBody>
          <a:bodyPr/>
          <a:lstStyle/>
          <a:p>
            <a:r>
              <a:rPr lang="en-CA" sz="2000" dirty="0"/>
              <a:t>We have developed a program that returns the two roots of a quadratic equation ax</a:t>
            </a:r>
            <a:r>
              <a:rPr lang="en-CA" sz="2000" baseline="30000" dirty="0"/>
              <a:t>2</a:t>
            </a:r>
            <a:r>
              <a:rPr lang="en-CA" sz="2000" dirty="0"/>
              <a:t>+bx+c=0</a:t>
            </a:r>
          </a:p>
          <a:p>
            <a:r>
              <a:rPr lang="en-CA" sz="2000" dirty="0"/>
              <a:t>Java code for this program is given </a:t>
            </a:r>
          </a:p>
          <a:p>
            <a:r>
              <a:rPr lang="en-CA" sz="2000" dirty="0"/>
              <a:t>The roots are calculated as: </a:t>
            </a:r>
          </a:p>
          <a:p>
            <a:pPr marL="0" indent="0">
              <a:buNone/>
            </a:pPr>
            <a:r>
              <a:rPr lang="en-CA" sz="2000" dirty="0"/>
              <a:t> </a:t>
            </a:r>
          </a:p>
          <a:p>
            <a:pPr marL="0" indent="0">
              <a:buNone/>
            </a:pPr>
            <a:endParaRPr lang="en-CA" sz="1400" dirty="0"/>
          </a:p>
          <a:p>
            <a:r>
              <a:rPr lang="en-CA" sz="2000" dirty="0"/>
              <a:t>Let’s assume that a, b and c can take values between -10 and +10</a:t>
            </a:r>
          </a:p>
          <a:p>
            <a:r>
              <a:rPr lang="en-CA" sz="2000" dirty="0"/>
              <a:t>What are equivalent classes for a, b and c?</a:t>
            </a:r>
          </a:p>
          <a:p>
            <a:r>
              <a:rPr lang="en-CA" sz="2000" dirty="0"/>
              <a:t>What is the number of test cases for</a:t>
            </a:r>
          </a:p>
          <a:p>
            <a:pPr lvl="1"/>
            <a:r>
              <a:rPr lang="en-CA" sz="1600" dirty="0"/>
              <a:t>Weak ECT</a:t>
            </a:r>
          </a:p>
          <a:p>
            <a:pPr lvl="1"/>
            <a:r>
              <a:rPr lang="en-CA" sz="1600" dirty="0"/>
              <a:t>Strong ECT</a:t>
            </a:r>
            <a:endParaRPr lang="en-US" sz="1600" dirty="0"/>
          </a:p>
        </p:txBody>
      </p:sp>
      <p:sp>
        <p:nvSpPr>
          <p:cNvPr id="4" name="Footer Placeholder 3">
            <a:extLst>
              <a:ext uri="{FF2B5EF4-FFF2-40B4-BE49-F238E27FC236}">
                <a16:creationId xmlns:a16="http://schemas.microsoft.com/office/drawing/2014/main" id="{B386F047-7518-4A17-AFC7-7FE4C30A73D3}"/>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FD16BDD-8B8D-47D5-9DB7-6D6DC9AB732B}"/>
              </a:ext>
            </a:extLst>
          </p:cNvPr>
          <p:cNvSpPr>
            <a:spLocks noGrp="1"/>
          </p:cNvSpPr>
          <p:nvPr>
            <p:ph type="sldNum" sz="quarter" idx="12"/>
          </p:nvPr>
        </p:nvSpPr>
        <p:spPr/>
        <p:txBody>
          <a:bodyPr/>
          <a:lstStyle/>
          <a:p>
            <a:fld id="{E0C33045-984B-4F44-A077-3B45BEEE9467}" type="slidenum">
              <a:rPr lang="ja-JP" altLang="en-US" smtClean="0"/>
              <a:pPr/>
              <a:t>28</a:t>
            </a:fld>
            <a:endParaRPr lang="en-US" altLang="ja-JP"/>
          </a:p>
        </p:txBody>
      </p:sp>
      <p:graphicFrame>
        <p:nvGraphicFramePr>
          <p:cNvPr id="12" name="Table 11">
            <a:extLst>
              <a:ext uri="{FF2B5EF4-FFF2-40B4-BE49-F238E27FC236}">
                <a16:creationId xmlns:a16="http://schemas.microsoft.com/office/drawing/2014/main" id="{D2CDFD7B-83A8-4699-8766-5C02F51E7649}"/>
              </a:ext>
            </a:extLst>
          </p:cNvPr>
          <p:cNvGraphicFramePr>
            <a:graphicFrameLocks noGrp="1"/>
          </p:cNvGraphicFramePr>
          <p:nvPr>
            <p:extLst>
              <p:ext uri="{D42A27DB-BD31-4B8C-83A1-F6EECF244321}">
                <p14:modId xmlns:p14="http://schemas.microsoft.com/office/powerpoint/2010/main" val="3799801772"/>
              </p:ext>
            </p:extLst>
          </p:nvPr>
        </p:nvGraphicFramePr>
        <p:xfrm>
          <a:off x="5076056" y="1539430"/>
          <a:ext cx="3610744" cy="4542282"/>
        </p:xfrm>
        <a:graphic>
          <a:graphicData uri="http://schemas.openxmlformats.org/drawingml/2006/table">
            <a:tbl>
              <a:tblPr firstRow="1" firstCol="1" bandRow="1">
                <a:tableStyleId>{5C22544A-7EE6-4342-B048-85BDC9FD1C3A}</a:tableStyleId>
              </a:tblPr>
              <a:tblGrid>
                <a:gridCol w="3610744">
                  <a:extLst>
                    <a:ext uri="{9D8B030D-6E8A-4147-A177-3AD203B41FA5}">
                      <a16:colId xmlns:a16="http://schemas.microsoft.com/office/drawing/2014/main" val="4116507201"/>
                    </a:ext>
                  </a:extLst>
                </a:gridCol>
              </a:tblGrid>
              <a:tr h="0">
                <a:tc>
                  <a:txBody>
                    <a:bodyPr/>
                    <a:lstStyle/>
                    <a:p>
                      <a:pPr marL="0" marR="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class Roots { </a:t>
                      </a:r>
                      <a:endParaRPr lang="en-US" sz="1400" dirty="0">
                        <a:solidFill>
                          <a:schemeClr val="tx1"/>
                        </a:solidFill>
                        <a:effectLst/>
                        <a:latin typeface="Calibri" panose="020F0502020204030204" pitchFamily="34" charset="0"/>
                        <a:cs typeface="Calibri" panose="020F0502020204030204" pitchFamily="34" charset="0"/>
                      </a:endParaRPr>
                    </a:p>
                    <a:p>
                      <a:pPr marL="0" marR="0" indent="18034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double </a:t>
                      </a: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a:t>
                      </a:r>
                      <a:r>
                        <a:rPr lang="en-CA" sz="1000" dirty="0" err="1">
                          <a:solidFill>
                            <a:schemeClr val="tx1"/>
                          </a:solidFill>
                          <a:effectLst/>
                          <a:latin typeface="Calibri" panose="020F0502020204030204" pitchFamily="34" charset="0"/>
                          <a:cs typeface="Calibri" panose="020F0502020204030204" pitchFamily="34" charset="0"/>
                        </a:rPr>
                        <a:t>root_two</a:t>
                      </a:r>
                      <a:r>
                        <a:rPr lang="en-CA" sz="1000" dirty="0">
                          <a:solidFill>
                            <a:schemeClr val="tx1"/>
                          </a:solidFill>
                          <a:effectLst/>
                          <a:latin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cs typeface="Calibri" panose="020F0502020204030204" pitchFamily="34" charset="0"/>
                      </a:endParaRPr>
                    </a:p>
                    <a:p>
                      <a:pPr marL="0" marR="0" indent="18034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int </a:t>
                      </a: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effectLst/>
                        <a:latin typeface="Calibri" panose="020F0502020204030204" pitchFamily="34" charset="0"/>
                        <a:cs typeface="Calibri" panose="020F0502020204030204" pitchFamily="34" charset="0"/>
                      </a:endParaRPr>
                    </a:p>
                    <a:p>
                      <a:pPr marL="0" marR="0" indent="18034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public roots(double a, double </a:t>
                      </a:r>
                      <a:r>
                        <a:rPr lang="en-CA" sz="1050" dirty="0">
                          <a:solidFill>
                            <a:schemeClr val="tx1"/>
                          </a:solidFill>
                          <a:effectLst/>
                          <a:latin typeface="Calibri" panose="020F0502020204030204" pitchFamily="34" charset="0"/>
                          <a:cs typeface="Calibri" panose="020F0502020204030204" pitchFamily="34" charset="0"/>
                        </a:rPr>
                        <a:t>b, </a:t>
                      </a:r>
                      <a:r>
                        <a:rPr lang="en-CA" sz="1000" dirty="0">
                          <a:solidFill>
                            <a:schemeClr val="tx1"/>
                          </a:solidFill>
                          <a:effectLst/>
                          <a:latin typeface="Calibri" panose="020F0502020204030204" pitchFamily="34" charset="0"/>
                          <a:cs typeface="Calibri" panose="020F0502020204030204" pitchFamily="34" charset="0"/>
                        </a:rPr>
                        <a:t>double c) { </a:t>
                      </a:r>
                      <a:endParaRPr lang="en-US" sz="1400" dirty="0">
                        <a:solidFill>
                          <a:schemeClr val="tx1"/>
                        </a:solidFill>
                        <a:effectLst/>
                        <a:latin typeface="Calibri" panose="020F0502020204030204" pitchFamily="34" charset="0"/>
                        <a:cs typeface="Calibri" panose="020F0502020204030204" pitchFamily="34" charset="0"/>
                      </a:endParaRPr>
                    </a:p>
                    <a:p>
                      <a:pPr marL="0" marR="0" indent="360045"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double q; </a:t>
                      </a:r>
                      <a:endParaRPr lang="en-US" sz="1400" dirty="0">
                        <a:solidFill>
                          <a:schemeClr val="tx1"/>
                        </a:solidFill>
                        <a:effectLst/>
                        <a:latin typeface="Calibri" panose="020F0502020204030204" pitchFamily="34" charset="0"/>
                        <a:cs typeface="Calibri" panose="020F0502020204030204" pitchFamily="34" charset="0"/>
                      </a:endParaRPr>
                    </a:p>
                    <a:p>
                      <a:pPr marL="0" marR="0" indent="360045"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double </a:t>
                      </a:r>
                      <a:r>
                        <a:rPr lang="en-CA" sz="1050" dirty="0">
                          <a:solidFill>
                            <a:schemeClr val="tx1"/>
                          </a:solidFill>
                          <a:effectLst/>
                          <a:latin typeface="Calibri" panose="020F0502020204030204" pitchFamily="34" charset="0"/>
                          <a:cs typeface="Calibri" panose="020F0502020204030204" pitchFamily="34" charset="0"/>
                        </a:rPr>
                        <a:t>r; </a:t>
                      </a:r>
                      <a:endParaRPr lang="en-US" sz="1400" dirty="0">
                        <a:solidFill>
                          <a:schemeClr val="tx1"/>
                        </a:solidFill>
                        <a:effectLst/>
                        <a:latin typeface="Calibri" panose="020F0502020204030204" pitchFamily="34" charset="0"/>
                        <a:cs typeface="Calibri" panose="020F0502020204030204" pitchFamily="34" charset="0"/>
                      </a:endParaRPr>
                    </a:p>
                    <a:p>
                      <a:pPr marL="0" marR="0" indent="360045"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q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b*b - 4*a*c; </a:t>
                      </a:r>
                      <a:endParaRPr lang="en-US" sz="1400" dirty="0">
                        <a:solidFill>
                          <a:schemeClr val="tx1"/>
                        </a:solidFill>
                        <a:effectLst/>
                        <a:latin typeface="Calibri" panose="020F0502020204030204" pitchFamily="34" charset="0"/>
                        <a:cs typeface="Calibri" panose="020F0502020204030204" pitchFamily="34" charset="0"/>
                      </a:endParaRPr>
                    </a:p>
                    <a:p>
                      <a:pPr marL="0" marR="0" indent="45720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if (q&gt;0) { </a:t>
                      </a:r>
                      <a:r>
                        <a:rPr lang="en-US" sz="14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 If b^2 &gt; 4ac, there are two distinct roots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2;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r</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(double) </a:t>
                      </a:r>
                      <a:r>
                        <a:rPr lang="en-CA" sz="1000" dirty="0" err="1">
                          <a:solidFill>
                            <a:schemeClr val="tx1"/>
                          </a:solidFill>
                          <a:effectLst/>
                          <a:latin typeface="Calibri" panose="020F0502020204030204" pitchFamily="34" charset="0"/>
                          <a:cs typeface="Calibri" panose="020F0502020204030204" pitchFamily="34" charset="0"/>
                        </a:rPr>
                        <a:t>Math.sqrt</a:t>
                      </a:r>
                      <a:r>
                        <a:rPr lang="en-CA" sz="1000" dirty="0">
                          <a:solidFill>
                            <a:schemeClr val="tx1"/>
                          </a:solidFill>
                          <a:effectLst/>
                          <a:latin typeface="Calibri" panose="020F0502020204030204" pitchFamily="34" charset="0"/>
                          <a:cs typeface="Calibri" panose="020F0502020204030204" pitchFamily="34" charset="0"/>
                        </a:rPr>
                        <a:t>(q) ;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((0 - b) + r)/(2*a);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root_two</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((0 - b) - r)/(2*a); </a:t>
                      </a:r>
                      <a:endParaRPr lang="en-US" sz="1400" dirty="0">
                        <a:solidFill>
                          <a:schemeClr val="tx1"/>
                        </a:solidFill>
                        <a:effectLst/>
                        <a:latin typeface="Calibri" panose="020F0502020204030204" pitchFamily="34" charset="0"/>
                        <a:cs typeface="Calibri" panose="020F0502020204030204" pitchFamily="34" charset="0"/>
                      </a:endParaRPr>
                    </a:p>
                    <a:p>
                      <a:pPr marL="0" marR="0" indent="45720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 else if (q==0) {          </a:t>
                      </a:r>
                      <a:endParaRPr lang="en-US" sz="1400" dirty="0">
                        <a:solidFill>
                          <a:schemeClr val="tx1"/>
                        </a:solidFill>
                        <a:effectLst/>
                        <a:latin typeface="Calibri" panose="020F0502020204030204" pitchFamily="34" charset="0"/>
                        <a:cs typeface="Calibri" panose="020F0502020204030204" pitchFamily="34" charset="0"/>
                      </a:endParaRPr>
                    </a:p>
                    <a:p>
                      <a:pPr marL="457200" marR="0" indent="35306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//The equation has one root only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1;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(0 - b)/(2*a);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root_two</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effectLst/>
                        <a:latin typeface="Calibri" panose="020F0502020204030204" pitchFamily="34" charset="0"/>
                        <a:cs typeface="Calibri" panose="020F0502020204030204" pitchFamily="34" charset="0"/>
                      </a:endParaRPr>
                    </a:p>
                    <a:p>
                      <a:pPr marL="0" marR="0" indent="45720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 else { </a:t>
                      </a:r>
                      <a:r>
                        <a:rPr lang="en-US" sz="14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 The equation has no roots if b^2 &lt;4ac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0;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-1; </a:t>
                      </a:r>
                      <a:endParaRPr lang="en-US" sz="1400" dirty="0">
                        <a:solidFill>
                          <a:schemeClr val="tx1"/>
                        </a:solidFill>
                        <a:effectLst/>
                        <a:latin typeface="Calibri" panose="020F0502020204030204" pitchFamily="34" charset="0"/>
                        <a:cs typeface="Calibri" panose="020F0502020204030204" pitchFamily="34" charset="0"/>
                      </a:endParaRPr>
                    </a:p>
                    <a:p>
                      <a:pPr marL="353060" marR="0" indent="457200" algn="l">
                        <a:lnSpc>
                          <a:spcPct val="107000"/>
                        </a:lnSpc>
                        <a:spcBef>
                          <a:spcPts val="0"/>
                        </a:spcBef>
                        <a:spcAft>
                          <a:spcPts val="0"/>
                        </a:spcAft>
                      </a:pPr>
                      <a:r>
                        <a:rPr lang="en-CA" sz="1000" dirty="0" err="1">
                          <a:solidFill>
                            <a:schemeClr val="tx1"/>
                          </a:solidFill>
                          <a:effectLst/>
                          <a:latin typeface="Calibri" panose="020F0502020204030204" pitchFamily="34" charset="0"/>
                          <a:cs typeface="Calibri" panose="020F0502020204030204" pitchFamily="34" charset="0"/>
                        </a:rPr>
                        <a:t>root_two</a:t>
                      </a:r>
                      <a:r>
                        <a:rPr lang="en-CA" sz="1000" dirty="0">
                          <a:solidFill>
                            <a:schemeClr val="tx1"/>
                          </a:solidFill>
                          <a:effectLst/>
                          <a:latin typeface="Calibri" panose="020F0502020204030204" pitchFamily="34" charset="0"/>
                          <a:cs typeface="Calibri" panose="020F0502020204030204" pitchFamily="34" charset="0"/>
                        </a:rPr>
                        <a:t> </a:t>
                      </a:r>
                      <a:r>
                        <a:rPr lang="en-CA" sz="900" dirty="0">
                          <a:solidFill>
                            <a:schemeClr val="tx1"/>
                          </a:solidFill>
                          <a:effectLst/>
                          <a:latin typeface="Calibri" panose="020F0502020204030204" pitchFamily="34" charset="0"/>
                          <a:cs typeface="Calibri" panose="020F0502020204030204" pitchFamily="34" charset="0"/>
                        </a:rPr>
                        <a:t>= </a:t>
                      </a:r>
                      <a:r>
                        <a:rPr lang="en-CA" sz="1000" dirty="0">
                          <a:solidFill>
                            <a:schemeClr val="tx1"/>
                          </a:solidFill>
                          <a:effectLst/>
                          <a:latin typeface="Calibri" panose="020F0502020204030204" pitchFamily="34" charset="0"/>
                          <a:cs typeface="Calibri" panose="020F0502020204030204" pitchFamily="34" charset="0"/>
                        </a:rPr>
                        <a:t>-1; </a:t>
                      </a:r>
                      <a:endParaRPr lang="en-US" sz="1400" dirty="0">
                        <a:solidFill>
                          <a:schemeClr val="tx1"/>
                        </a:solidFill>
                        <a:effectLst/>
                        <a:latin typeface="Calibri" panose="020F0502020204030204" pitchFamily="34" charset="0"/>
                        <a:cs typeface="Calibri" panose="020F0502020204030204" pitchFamily="34" charset="0"/>
                      </a:endParaRPr>
                    </a:p>
                    <a:p>
                      <a:pPr marL="0" marR="0" indent="45720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cs typeface="Calibri" panose="020F0502020204030204" pitchFamily="34" charset="0"/>
                      </a:endParaRPr>
                    </a:p>
                    <a:p>
                      <a:pPr marL="0" marR="0" indent="35306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effectLst/>
                        <a:latin typeface="Calibri" panose="020F0502020204030204" pitchFamily="34" charset="0"/>
                        <a:cs typeface="Calibri" panose="020F0502020204030204" pitchFamily="34" charset="0"/>
                      </a:endParaRPr>
                    </a:p>
                    <a:p>
                      <a:pPr marL="0" marR="0" indent="35306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public int </a:t>
                      </a: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 return </a:t>
                      </a:r>
                      <a:r>
                        <a:rPr lang="en-CA" sz="1000" dirty="0" err="1">
                          <a:solidFill>
                            <a:schemeClr val="tx1"/>
                          </a:solidFill>
                          <a:effectLst/>
                          <a:latin typeface="Calibri" panose="020F0502020204030204" pitchFamily="34" charset="0"/>
                          <a:cs typeface="Calibri" panose="020F0502020204030204" pitchFamily="34" charset="0"/>
                        </a:rPr>
                        <a:t>num_roots</a:t>
                      </a:r>
                      <a:r>
                        <a:rPr lang="en-CA" sz="1000" dirty="0">
                          <a:solidFill>
                            <a:schemeClr val="tx1"/>
                          </a:solidFill>
                          <a:effectLst/>
                          <a:latin typeface="Calibri" panose="020F0502020204030204" pitchFamily="34" charset="0"/>
                          <a:cs typeface="Calibri" panose="020F0502020204030204" pitchFamily="34" charset="0"/>
                        </a:rPr>
                        <a:t>; } </a:t>
                      </a:r>
                      <a:endParaRPr lang="en-US" sz="1400" dirty="0">
                        <a:solidFill>
                          <a:schemeClr val="tx1"/>
                        </a:solidFill>
                        <a:effectLst/>
                        <a:latin typeface="Calibri" panose="020F0502020204030204" pitchFamily="34" charset="0"/>
                        <a:cs typeface="Calibri" panose="020F0502020204030204" pitchFamily="34" charset="0"/>
                      </a:endParaRPr>
                    </a:p>
                    <a:p>
                      <a:pPr marL="0" marR="0" indent="35306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public double </a:t>
                      </a:r>
                      <a:r>
                        <a:rPr lang="en-CA" sz="1000" dirty="0" err="1">
                          <a:solidFill>
                            <a:schemeClr val="tx1"/>
                          </a:solidFill>
                          <a:effectLst/>
                          <a:latin typeface="Calibri" panose="020F0502020204030204" pitchFamily="34" charset="0"/>
                          <a:cs typeface="Calibri" panose="020F0502020204030204" pitchFamily="34" charset="0"/>
                        </a:rPr>
                        <a:t>first_root</a:t>
                      </a:r>
                      <a:r>
                        <a:rPr lang="en-CA" sz="1000" dirty="0">
                          <a:solidFill>
                            <a:schemeClr val="tx1"/>
                          </a:solidFill>
                          <a:effectLst/>
                          <a:latin typeface="Calibri" panose="020F0502020204030204" pitchFamily="34" charset="0"/>
                          <a:cs typeface="Calibri" panose="020F0502020204030204" pitchFamily="34" charset="0"/>
                        </a:rPr>
                        <a:t>() {return </a:t>
                      </a:r>
                      <a:r>
                        <a:rPr lang="en-CA" sz="1000" dirty="0" err="1">
                          <a:solidFill>
                            <a:schemeClr val="tx1"/>
                          </a:solidFill>
                          <a:effectLst/>
                          <a:latin typeface="Calibri" panose="020F0502020204030204" pitchFamily="34" charset="0"/>
                          <a:cs typeface="Calibri" panose="020F0502020204030204" pitchFamily="34" charset="0"/>
                        </a:rPr>
                        <a:t>root_one</a:t>
                      </a:r>
                      <a:r>
                        <a:rPr lang="en-CA" sz="1000" dirty="0">
                          <a:solidFill>
                            <a:schemeClr val="tx1"/>
                          </a:solidFill>
                          <a:effectLst/>
                          <a:latin typeface="Calibri" panose="020F0502020204030204" pitchFamily="34" charset="0"/>
                          <a:cs typeface="Calibri" panose="020F0502020204030204" pitchFamily="34" charset="0"/>
                        </a:rPr>
                        <a:t>; } </a:t>
                      </a:r>
                      <a:endParaRPr lang="en-US" sz="1400" dirty="0">
                        <a:solidFill>
                          <a:schemeClr val="tx1"/>
                        </a:solidFill>
                        <a:effectLst/>
                        <a:latin typeface="Calibri" panose="020F0502020204030204" pitchFamily="34" charset="0"/>
                        <a:cs typeface="Calibri" panose="020F0502020204030204" pitchFamily="34" charset="0"/>
                      </a:endParaRPr>
                    </a:p>
                    <a:p>
                      <a:pPr marL="0" marR="0" indent="35306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public double </a:t>
                      </a:r>
                      <a:r>
                        <a:rPr lang="en-CA" sz="1000" dirty="0" err="1">
                          <a:solidFill>
                            <a:schemeClr val="tx1"/>
                          </a:solidFill>
                          <a:effectLst/>
                          <a:latin typeface="Calibri" panose="020F0502020204030204" pitchFamily="34" charset="0"/>
                          <a:cs typeface="Calibri" panose="020F0502020204030204" pitchFamily="34" charset="0"/>
                        </a:rPr>
                        <a:t>second_root</a:t>
                      </a:r>
                      <a:r>
                        <a:rPr lang="en-CA" sz="1000" dirty="0">
                          <a:solidFill>
                            <a:schemeClr val="tx1"/>
                          </a:solidFill>
                          <a:effectLst/>
                          <a:latin typeface="Calibri" panose="020F0502020204030204" pitchFamily="34" charset="0"/>
                          <a:cs typeface="Calibri" panose="020F0502020204030204" pitchFamily="34" charset="0"/>
                        </a:rPr>
                        <a:t>() { return </a:t>
                      </a:r>
                      <a:r>
                        <a:rPr lang="en-CA" sz="1000" dirty="0" err="1">
                          <a:solidFill>
                            <a:schemeClr val="tx1"/>
                          </a:solidFill>
                          <a:effectLst/>
                          <a:latin typeface="Calibri" panose="020F0502020204030204" pitchFamily="34" charset="0"/>
                          <a:cs typeface="Calibri" panose="020F0502020204030204" pitchFamily="34" charset="0"/>
                        </a:rPr>
                        <a:t>root_two</a:t>
                      </a:r>
                      <a:r>
                        <a:rPr lang="en-CA" sz="1000"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effectLst/>
                        <a:latin typeface="Calibri" panose="020F0502020204030204" pitchFamily="34" charset="0"/>
                        <a:cs typeface="Calibri" panose="020F0502020204030204" pitchFamily="34" charset="0"/>
                      </a:endParaRPr>
                    </a:p>
                    <a:p>
                      <a:pPr marL="0" marR="0" algn="l">
                        <a:lnSpc>
                          <a:spcPct val="107000"/>
                        </a:lnSpc>
                        <a:spcBef>
                          <a:spcPts val="0"/>
                        </a:spcBef>
                        <a:spcAft>
                          <a:spcPts val="0"/>
                        </a:spcAft>
                      </a:pPr>
                      <a:r>
                        <a:rPr lang="en-CA" sz="1000"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solidFill>
                      <a:schemeClr val="accent3">
                        <a:lumMod val="95000"/>
                      </a:schemeClr>
                    </a:solidFill>
                  </a:tcPr>
                </a:tc>
                <a:extLst>
                  <a:ext uri="{0D108BD9-81ED-4DB2-BD59-A6C34878D82A}">
                    <a16:rowId xmlns:a16="http://schemas.microsoft.com/office/drawing/2014/main" val="2795580324"/>
                  </a:ext>
                </a:extLst>
              </a:tr>
            </a:tbl>
          </a:graphicData>
        </a:graphic>
      </p:graphicFrame>
      <p:sp>
        <p:nvSpPr>
          <p:cNvPr id="13" name="Rectangle 8">
            <a:extLst>
              <a:ext uri="{FF2B5EF4-FFF2-40B4-BE49-F238E27FC236}">
                <a16:creationId xmlns:a16="http://schemas.microsoft.com/office/drawing/2014/main" id="{1A2A6EBD-5528-4EF0-9DFC-EFEAB2E5832E}"/>
              </a:ext>
            </a:extLst>
          </p:cNvPr>
          <p:cNvSpPr>
            <a:spLocks noChangeArrowheads="1"/>
          </p:cNvSpPr>
          <p:nvPr/>
        </p:nvSpPr>
        <p:spPr bwMode="auto">
          <a:xfrm flipV="1">
            <a:off x="1475655" y="3455289"/>
            <a:ext cx="34563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F22D13DB-6FA5-4A5D-BBB8-7E6B6FCA0DF6}"/>
              </a:ext>
            </a:extLst>
          </p:cNvPr>
          <p:cNvGraphicFramePr>
            <a:graphicFrameLocks noChangeAspect="1"/>
          </p:cNvGraphicFramePr>
          <p:nvPr>
            <p:extLst>
              <p:ext uri="{D42A27DB-BD31-4B8C-83A1-F6EECF244321}">
                <p14:modId xmlns:p14="http://schemas.microsoft.com/office/powerpoint/2010/main" val="1293499806"/>
              </p:ext>
            </p:extLst>
          </p:nvPr>
        </p:nvGraphicFramePr>
        <p:xfrm>
          <a:off x="2123728" y="3365889"/>
          <a:ext cx="1512168" cy="542535"/>
        </p:xfrm>
        <a:graphic>
          <a:graphicData uri="http://schemas.openxmlformats.org/presentationml/2006/ole">
            <mc:AlternateContent xmlns:mc="http://schemas.openxmlformats.org/markup-compatibility/2006">
              <mc:Choice xmlns:v="urn:schemas-microsoft-com:vml" Requires="v">
                <p:oleObj spid="_x0000_s13324" r:id="rId4" imgW="1244600" imgH="444500" progId="Equation.3">
                  <p:embed/>
                </p:oleObj>
              </mc:Choice>
              <mc:Fallback>
                <p:oleObj r:id="rId4" imgW="1244600" imgH="4445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3365889"/>
                        <a:ext cx="1512168" cy="542535"/>
                      </a:xfrm>
                      <a:prstGeom prst="rect">
                        <a:avLst/>
                      </a:prstGeom>
                      <a:noFill/>
                    </p:spPr>
                  </p:pic>
                </p:oleObj>
              </mc:Fallback>
            </mc:AlternateContent>
          </a:graphicData>
        </a:graphic>
      </p:graphicFrame>
      <p:grpSp>
        <p:nvGrpSpPr>
          <p:cNvPr id="9" name="Group 8">
            <a:extLst>
              <a:ext uri="{FF2B5EF4-FFF2-40B4-BE49-F238E27FC236}">
                <a16:creationId xmlns:a16="http://schemas.microsoft.com/office/drawing/2014/main" id="{B6F0E5A5-0516-4C3E-8B86-A09EEB6D2AAC}"/>
              </a:ext>
            </a:extLst>
          </p:cNvPr>
          <p:cNvGrpSpPr/>
          <p:nvPr/>
        </p:nvGrpSpPr>
        <p:grpSpPr>
          <a:xfrm>
            <a:off x="7734300" y="3521395"/>
            <a:ext cx="1302197" cy="288032"/>
            <a:chOff x="6070567" y="5004594"/>
            <a:chExt cx="1302197" cy="288032"/>
          </a:xfrm>
        </p:grpSpPr>
        <p:sp>
          <p:nvSpPr>
            <p:cNvPr id="10" name="TextBox 9">
              <a:extLst>
                <a:ext uri="{FF2B5EF4-FFF2-40B4-BE49-F238E27FC236}">
                  <a16:creationId xmlns:a16="http://schemas.microsoft.com/office/drawing/2014/main" id="{96A6F0D2-A38C-4585-BBD9-24FC130E52D0}"/>
                </a:ext>
              </a:extLst>
            </p:cNvPr>
            <p:cNvSpPr txBox="1"/>
            <p:nvPr/>
          </p:nvSpPr>
          <p:spPr>
            <a:xfrm>
              <a:off x="6394715" y="5004594"/>
              <a:ext cx="978049" cy="276999"/>
            </a:xfrm>
            <a:prstGeom prst="rect">
              <a:avLst/>
            </a:prstGeom>
            <a:noFill/>
          </p:spPr>
          <p:txBody>
            <a:bodyPr wrap="square" rtlCol="0">
              <a:spAutoFit/>
            </a:bodyPr>
            <a:lstStyle/>
            <a:p>
              <a:r>
                <a:rPr lang="en-US" sz="1200" dirty="0">
                  <a:solidFill>
                    <a:srgbClr val="FF0000"/>
                  </a:solidFill>
                </a:rPr>
                <a:t>Bug here?</a:t>
              </a:r>
            </a:p>
          </p:txBody>
        </p:sp>
        <p:sp>
          <p:nvSpPr>
            <p:cNvPr id="11" name="Arrow: Right 10">
              <a:extLst>
                <a:ext uri="{FF2B5EF4-FFF2-40B4-BE49-F238E27FC236}">
                  <a16:creationId xmlns:a16="http://schemas.microsoft.com/office/drawing/2014/main" id="{E354BDFC-5BC9-44A5-9448-52361C8469EB}"/>
                </a:ext>
              </a:extLst>
            </p:cNvPr>
            <p:cNvSpPr/>
            <p:nvPr/>
          </p:nvSpPr>
          <p:spPr bwMode="auto">
            <a:xfrm rot="10800000">
              <a:off x="6070567" y="5004594"/>
              <a:ext cx="336848" cy="288032"/>
            </a:xfrm>
            <a:prstGeom prs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35244636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A7B5273B-FA32-4799-B8D1-F943BE5301E0}" type="slidenum">
              <a:rPr lang="ja-JP" altLang="en-US"/>
              <a:pPr/>
              <a:t>29</a:t>
            </a:fld>
            <a:endParaRPr lang="en-US" altLang="ja-JP"/>
          </a:p>
        </p:txBody>
      </p:sp>
      <p:sp>
        <p:nvSpPr>
          <p:cNvPr id="2297858" name="Rectangle 2"/>
          <p:cNvSpPr>
            <a:spLocks noGrp="1" noChangeArrowheads="1"/>
          </p:cNvSpPr>
          <p:nvPr>
            <p:ph type="title"/>
          </p:nvPr>
        </p:nvSpPr>
        <p:spPr/>
        <p:txBody>
          <a:bodyPr/>
          <a:lstStyle/>
          <a:p>
            <a:r>
              <a:rPr lang="en-US" altLang="ja-JP">
                <a:ea typeface="ＭＳ Ｐゴシック" charset="-128"/>
              </a:rPr>
              <a:t>Equivalence Classes /1</a:t>
            </a:r>
            <a:endParaRPr lang="en-CA">
              <a:ea typeface="ＭＳ Ｐゴシック" charset="-128"/>
            </a:endParaRPr>
          </a:p>
        </p:txBody>
      </p:sp>
      <p:sp>
        <p:nvSpPr>
          <p:cNvPr id="2297859" name="Rectangle 3"/>
          <p:cNvSpPr>
            <a:spLocks noGrp="1" noChangeArrowheads="1"/>
          </p:cNvSpPr>
          <p:nvPr>
            <p:ph type="body" idx="1"/>
          </p:nvPr>
        </p:nvSpPr>
        <p:spPr/>
        <p:txBody>
          <a:bodyPr/>
          <a:lstStyle/>
          <a:p>
            <a:pPr>
              <a:lnSpc>
                <a:spcPct val="90000"/>
              </a:lnSpc>
              <a:buFont typeface="Wingdings" pitchFamily="2" charset="2"/>
              <a:buNone/>
            </a:pPr>
            <a:r>
              <a:rPr lang="en-US" altLang="ja-JP" sz="2800" b="1" dirty="0">
                <a:solidFill>
                  <a:srgbClr val="CC3300"/>
                </a:solidFill>
                <a:effectLst>
                  <a:outerShdw blurRad="38100" dist="38100" dir="2700000" algn="tl">
                    <a:srgbClr val="C0C0C0"/>
                  </a:outerShdw>
                </a:effectLst>
                <a:ea typeface="ＭＳ Ｐゴシック" charset="-128"/>
              </a:rPr>
              <a:t>Hint (1):</a:t>
            </a:r>
          </a:p>
          <a:p>
            <a:pPr>
              <a:lnSpc>
                <a:spcPct val="90000"/>
              </a:lnSpc>
            </a:pPr>
            <a:r>
              <a:rPr lang="en-US" altLang="ja-JP" sz="2800" dirty="0">
                <a:ea typeface="ＭＳ Ｐゴシック" charset="-128"/>
              </a:rPr>
              <a:t>Don’t forget equivalence classes for </a:t>
            </a:r>
            <a:r>
              <a:rPr lang="en-US" altLang="ja-JP" sz="2800" i="1" dirty="0">
                <a:ea typeface="ＭＳ Ｐゴシック" charset="-128"/>
              </a:rPr>
              <a:t>invalid inputs</a:t>
            </a:r>
            <a:endParaRPr lang="en-US" altLang="ja-JP" sz="2800" dirty="0">
              <a:ea typeface="ＭＳ Ｐゴシック" charset="-128"/>
            </a:endParaRPr>
          </a:p>
          <a:p>
            <a:pPr>
              <a:lnSpc>
                <a:spcPct val="90000"/>
              </a:lnSpc>
              <a:buFont typeface="Wingdings" pitchFamily="2" charset="2"/>
              <a:buNone/>
            </a:pPr>
            <a:endParaRPr lang="en-US" altLang="ja-JP" sz="1600" dirty="0">
              <a:ea typeface="ＭＳ Ｐゴシック" charset="-128"/>
            </a:endParaRPr>
          </a:p>
          <a:p>
            <a:pPr>
              <a:lnSpc>
                <a:spcPct val="90000"/>
              </a:lnSpc>
              <a:buFont typeface="Wingdings" pitchFamily="2" charset="2"/>
              <a:buNone/>
            </a:pPr>
            <a:r>
              <a:rPr lang="en-US" altLang="ja-JP" sz="2400" b="1" dirty="0">
                <a:solidFill>
                  <a:srgbClr val="008000"/>
                </a:solidFill>
                <a:effectLst>
                  <a:outerShdw blurRad="38100" dist="38100" dir="2700000" algn="tl">
                    <a:srgbClr val="C0C0C0"/>
                  </a:outerShdw>
                </a:effectLst>
                <a:ea typeface="ＭＳ Ｐゴシック" charset="-128"/>
              </a:rPr>
              <a:t>Example:</a:t>
            </a:r>
            <a:r>
              <a:rPr lang="en-US" altLang="ja-JP" sz="2400" dirty="0">
                <a:ea typeface="ＭＳ Ｐゴシック" charset="-128"/>
              </a:rPr>
              <a:t> For a program that is supposed to accept any number between 1 and 99</a:t>
            </a:r>
          </a:p>
          <a:p>
            <a:pPr>
              <a:lnSpc>
                <a:spcPct val="90000"/>
              </a:lnSpc>
              <a:buFont typeface="Wingdings" pitchFamily="2" charset="2"/>
              <a:buNone/>
            </a:pPr>
            <a:r>
              <a:rPr lang="en-US" altLang="ja-JP" sz="2400" dirty="0">
                <a:ea typeface="ＭＳ Ｐゴシック" charset="-128"/>
              </a:rPr>
              <a:t>	There are 4 equivalence classes:</a:t>
            </a:r>
          </a:p>
          <a:p>
            <a:pPr lvl="2">
              <a:lnSpc>
                <a:spcPct val="90000"/>
              </a:lnSpc>
            </a:pPr>
            <a:r>
              <a:rPr lang="en-US" altLang="ja-JP" sz="2000" dirty="0">
                <a:ea typeface="ＭＳ Ｐゴシック" charset="-128"/>
              </a:rPr>
              <a:t>Any number between 1 and 99 </a:t>
            </a:r>
            <a:r>
              <a:rPr lang="en-US" altLang="ja-JP" sz="2000" dirty="0">
                <a:solidFill>
                  <a:srgbClr val="008000"/>
                </a:solidFill>
                <a:ea typeface="ＭＳ Ｐゴシック" charset="-128"/>
              </a:rPr>
              <a:t>(valid)</a:t>
            </a:r>
          </a:p>
          <a:p>
            <a:pPr lvl="2">
              <a:lnSpc>
                <a:spcPct val="90000"/>
              </a:lnSpc>
            </a:pPr>
            <a:r>
              <a:rPr lang="en-US" altLang="ja-JP" sz="2000" dirty="0">
                <a:ea typeface="ＭＳ Ｐゴシック" charset="-128"/>
              </a:rPr>
              <a:t>Any number less than 1 (including zero and negative numbers) </a:t>
            </a:r>
            <a:r>
              <a:rPr lang="en-US" altLang="ja-JP" sz="2000" dirty="0">
                <a:solidFill>
                  <a:srgbClr val="CC3300"/>
                </a:solidFill>
                <a:ea typeface="ＭＳ Ｐゴシック" charset="-128"/>
              </a:rPr>
              <a:t>(invalid)</a:t>
            </a:r>
          </a:p>
          <a:p>
            <a:pPr lvl="2">
              <a:lnSpc>
                <a:spcPct val="90000"/>
              </a:lnSpc>
            </a:pPr>
            <a:r>
              <a:rPr lang="en-US" altLang="ja-JP" sz="2000" dirty="0">
                <a:ea typeface="ＭＳ Ｐゴシック" charset="-128"/>
              </a:rPr>
              <a:t>Any number greater that 99 </a:t>
            </a:r>
            <a:r>
              <a:rPr lang="en-US" altLang="ja-JP" sz="2000" dirty="0">
                <a:solidFill>
                  <a:srgbClr val="CC3300"/>
                </a:solidFill>
                <a:ea typeface="ＭＳ Ｐゴシック" charset="-128"/>
              </a:rPr>
              <a:t>(invalid)</a:t>
            </a:r>
          </a:p>
          <a:p>
            <a:pPr lvl="2">
              <a:lnSpc>
                <a:spcPct val="90000"/>
              </a:lnSpc>
            </a:pPr>
            <a:r>
              <a:rPr lang="en-US" altLang="ja-JP" sz="2000" dirty="0">
                <a:ea typeface="ＭＳ Ｐゴシック" charset="-128"/>
              </a:rPr>
              <a:t>Any non-number </a:t>
            </a:r>
            <a:r>
              <a:rPr lang="en-US" altLang="ja-JP" sz="2000" dirty="0">
                <a:solidFill>
                  <a:srgbClr val="CC3300"/>
                </a:solidFill>
                <a:ea typeface="ＭＳ Ｐゴシック" charset="-128"/>
              </a:rPr>
              <a:t>(invalid)</a:t>
            </a:r>
            <a:endParaRPr lang="en-CA" sz="2000" dirty="0"/>
          </a:p>
        </p:txBody>
      </p:sp>
    </p:spTree>
    <p:extLst>
      <p:ext uri="{BB962C8B-B14F-4D97-AF65-F5344CB8AC3E}">
        <p14:creationId xmlns:p14="http://schemas.microsoft.com/office/powerpoint/2010/main" val="129107219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97859">
                                            <p:txEl>
                                              <p:pRg st="4" end="4"/>
                                            </p:txEl>
                                          </p:spTgt>
                                        </p:tgtEl>
                                        <p:attrNameLst>
                                          <p:attrName>style.visibility</p:attrName>
                                        </p:attrNameLst>
                                      </p:cBhvr>
                                      <p:to>
                                        <p:strVal val="visible"/>
                                      </p:to>
                                    </p:set>
                                    <p:animEffect transition="in" filter="dissolve">
                                      <p:cBhvr>
                                        <p:cTn id="7" dur="500"/>
                                        <p:tgtEl>
                                          <p:spTgt spid="2297859">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97859">
                                            <p:txEl>
                                              <p:pRg st="5" end="5"/>
                                            </p:txEl>
                                          </p:spTgt>
                                        </p:tgtEl>
                                        <p:attrNameLst>
                                          <p:attrName>style.visibility</p:attrName>
                                        </p:attrNameLst>
                                      </p:cBhvr>
                                      <p:to>
                                        <p:strVal val="visible"/>
                                      </p:to>
                                    </p:set>
                                    <p:animEffect transition="in" filter="dissolve">
                                      <p:cBhvr>
                                        <p:cTn id="10" dur="500"/>
                                        <p:tgtEl>
                                          <p:spTgt spid="2297859">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297859">
                                            <p:txEl>
                                              <p:pRg st="6" end="6"/>
                                            </p:txEl>
                                          </p:spTgt>
                                        </p:tgtEl>
                                        <p:attrNameLst>
                                          <p:attrName>style.visibility</p:attrName>
                                        </p:attrNameLst>
                                      </p:cBhvr>
                                      <p:to>
                                        <p:strVal val="visible"/>
                                      </p:to>
                                    </p:set>
                                    <p:animEffect transition="in" filter="dissolve">
                                      <p:cBhvr>
                                        <p:cTn id="13" dur="500"/>
                                        <p:tgtEl>
                                          <p:spTgt spid="2297859">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297859">
                                            <p:txEl>
                                              <p:pRg st="7" end="7"/>
                                            </p:txEl>
                                          </p:spTgt>
                                        </p:tgtEl>
                                        <p:attrNameLst>
                                          <p:attrName>style.visibility</p:attrName>
                                        </p:attrNameLst>
                                      </p:cBhvr>
                                      <p:to>
                                        <p:strVal val="visible"/>
                                      </p:to>
                                    </p:set>
                                    <p:animEffect transition="in" filter="dissolve">
                                      <p:cBhvr>
                                        <p:cTn id="16" dur="500"/>
                                        <p:tgtEl>
                                          <p:spTgt spid="2297859">
                                            <p:txEl>
                                              <p:pRg st="7" end="7"/>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297859">
                                            <p:txEl>
                                              <p:pRg st="8" end="8"/>
                                            </p:txEl>
                                          </p:spTgt>
                                        </p:tgtEl>
                                        <p:attrNameLst>
                                          <p:attrName>style.visibility</p:attrName>
                                        </p:attrNameLst>
                                      </p:cBhvr>
                                      <p:to>
                                        <p:strVal val="visible"/>
                                      </p:to>
                                    </p:set>
                                    <p:animEffect transition="in" filter="dissolve">
                                      <p:cBhvr>
                                        <p:cTn id="19" dur="500"/>
                                        <p:tgtEl>
                                          <p:spTgt spid="22978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CA" dirty="0"/>
              <a:t>The need for systematic test case generation techniques</a:t>
            </a:r>
          </a:p>
          <a:p>
            <a:r>
              <a:rPr lang="en-CA" dirty="0"/>
              <a:t>Equivalence class partitioning techniques</a:t>
            </a:r>
          </a:p>
          <a:p>
            <a:r>
              <a:rPr lang="en-CA" dirty="0"/>
              <a:t>Boundary value analysis</a:t>
            </a:r>
          </a:p>
          <a:p>
            <a:r>
              <a:rPr lang="en-CA" dirty="0"/>
              <a:t>Decision tables</a:t>
            </a:r>
          </a:p>
          <a:p>
            <a:r>
              <a:rPr lang="en-CA" dirty="0"/>
              <a:t>Combinatorial testing</a:t>
            </a:r>
          </a:p>
          <a:p>
            <a:r>
              <a:rPr lang="en-US" dirty="0"/>
              <a:t>Profile based testing</a:t>
            </a:r>
            <a:endParaRPr lang="en-CA" dirty="0"/>
          </a:p>
          <a:p>
            <a:endParaRPr lang="en-US"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a:t>
            </a:fld>
            <a:endParaRPr lang="en-US" altLang="ja-JP"/>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83497" y="4614885"/>
            <a:ext cx="3503303" cy="1500198"/>
          </a:xfrm>
          <a:prstGeom prst="rect">
            <a:avLst/>
          </a:prstGeom>
          <a:noFill/>
          <a:ln w="9525">
            <a:noFill/>
            <a:miter lim="800000"/>
            <a:headEnd/>
            <a:tailEnd/>
          </a:ln>
        </p:spPr>
      </p:pic>
    </p:spTree>
    <p:extLst>
      <p:ext uri="{BB962C8B-B14F-4D97-AF65-F5344CB8AC3E}">
        <p14:creationId xmlns:p14="http://schemas.microsoft.com/office/powerpoint/2010/main" val="1938802028"/>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D78A8BDD-2FA7-49C9-B891-C9291161A886}" type="slidenum">
              <a:rPr lang="ja-JP" altLang="en-US"/>
              <a:pPr/>
              <a:t>30</a:t>
            </a:fld>
            <a:endParaRPr lang="en-US" altLang="ja-JP"/>
          </a:p>
        </p:txBody>
      </p:sp>
      <p:sp>
        <p:nvSpPr>
          <p:cNvPr id="2299906" name="Rectangle 2"/>
          <p:cNvSpPr>
            <a:spLocks noGrp="1" noChangeArrowheads="1"/>
          </p:cNvSpPr>
          <p:nvPr>
            <p:ph type="title"/>
          </p:nvPr>
        </p:nvSpPr>
        <p:spPr/>
        <p:txBody>
          <a:bodyPr/>
          <a:lstStyle/>
          <a:p>
            <a:r>
              <a:rPr lang="en-US" altLang="ja-JP">
                <a:ea typeface="ＭＳ Ｐゴシック" charset="-128"/>
              </a:rPr>
              <a:t>Equivalence Classes /2</a:t>
            </a:r>
            <a:endParaRPr lang="en-CA">
              <a:ea typeface="ＭＳ Ｐゴシック" charset="-128"/>
            </a:endParaRPr>
          </a:p>
        </p:txBody>
      </p:sp>
      <p:sp>
        <p:nvSpPr>
          <p:cNvPr id="2299907" name="Rectangle 3"/>
          <p:cNvSpPr>
            <a:spLocks noGrp="1" noChangeArrowheads="1"/>
          </p:cNvSpPr>
          <p:nvPr>
            <p:ph type="body" idx="1"/>
          </p:nvPr>
        </p:nvSpPr>
        <p:spPr/>
        <p:txBody>
          <a:bodyPr/>
          <a:lstStyle/>
          <a:p>
            <a:pPr>
              <a:lnSpc>
                <a:spcPct val="9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Hint (2):</a:t>
            </a:r>
          </a:p>
          <a:p>
            <a:pPr>
              <a:lnSpc>
                <a:spcPct val="90000"/>
              </a:lnSpc>
            </a:pPr>
            <a:r>
              <a:rPr lang="en-US" altLang="ja-JP" dirty="0">
                <a:ea typeface="ＭＳ Ｐゴシック" charset="-128"/>
              </a:rPr>
              <a:t>Look for </a:t>
            </a:r>
            <a:r>
              <a:rPr lang="en-US" altLang="ja-JP" i="1" dirty="0">
                <a:ea typeface="ＭＳ Ｐゴシック" charset="-128"/>
              </a:rPr>
              <a:t>extreme range</a:t>
            </a:r>
            <a:r>
              <a:rPr lang="en-US" altLang="ja-JP" dirty="0">
                <a:ea typeface="ＭＳ Ｐゴシック" charset="-128"/>
              </a:rPr>
              <a:t> of variables</a:t>
            </a:r>
          </a:p>
          <a:p>
            <a:pPr>
              <a:lnSpc>
                <a:spcPct val="90000"/>
              </a:lnSpc>
              <a:buFont typeface="Wingdings" pitchFamily="2" charset="2"/>
              <a:buNone/>
            </a:pPr>
            <a:endParaRPr lang="en-US" altLang="ja-JP" sz="1800" dirty="0">
              <a:ea typeface="ＭＳ Ｐゴシック" charset="-128"/>
            </a:endParaRPr>
          </a:p>
          <a:p>
            <a:pPr>
              <a:lnSpc>
                <a:spcPct val="90000"/>
              </a:lnSpc>
              <a:buFont typeface="Wingdings" pitchFamily="2" charset="2"/>
              <a:buNone/>
            </a:pPr>
            <a:r>
              <a:rPr lang="en-US" altLang="ja-JP" sz="2800" b="1" dirty="0">
                <a:solidFill>
                  <a:srgbClr val="008000"/>
                </a:solidFill>
                <a:effectLst>
                  <a:outerShdw blurRad="38100" dist="38100" dir="2700000" algn="tl">
                    <a:srgbClr val="C0C0C0"/>
                  </a:outerShdw>
                </a:effectLst>
                <a:ea typeface="ＭＳ Ｐゴシック" charset="-128"/>
              </a:rPr>
              <a:t>Example:</a:t>
            </a:r>
            <a:r>
              <a:rPr lang="en-US" altLang="ja-JP" sz="2800" dirty="0">
                <a:ea typeface="ＭＳ Ｐゴシック" charset="-128"/>
              </a:rPr>
              <a:t> For a program that is supposed to accept any integer between 1 and 99</a:t>
            </a:r>
          </a:p>
          <a:p>
            <a:pPr lvl="1">
              <a:lnSpc>
                <a:spcPct val="90000"/>
              </a:lnSpc>
            </a:pPr>
            <a:r>
              <a:rPr lang="en-US" altLang="ja-JP" sz="2400" dirty="0">
                <a:ea typeface="ＭＳ Ｐゴシック" charset="-128"/>
              </a:rPr>
              <a:t>Try very large values for the number (check if both 16 bit or 32 bit integers work)</a:t>
            </a:r>
          </a:p>
          <a:p>
            <a:pPr lvl="1">
              <a:lnSpc>
                <a:spcPct val="90000"/>
              </a:lnSpc>
            </a:pPr>
            <a:r>
              <a:rPr lang="en-US" altLang="ja-JP" sz="2400" dirty="0">
                <a:ea typeface="ＭＳ Ｐゴシック" charset="-128"/>
              </a:rPr>
              <a:t>Try very small negative values to check if sign can be handled properly</a:t>
            </a:r>
            <a:endParaRPr lang="en-CA" sz="2400" dirty="0">
              <a:ea typeface="ＭＳ Ｐゴシック" charset="-128"/>
            </a:endParaRPr>
          </a:p>
        </p:txBody>
      </p:sp>
    </p:spTree>
    <p:extLst>
      <p:ext uri="{BB962C8B-B14F-4D97-AF65-F5344CB8AC3E}">
        <p14:creationId xmlns:p14="http://schemas.microsoft.com/office/powerpoint/2010/main" val="40668441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99907">
                                            <p:txEl>
                                              <p:pRg st="3" end="3"/>
                                            </p:txEl>
                                          </p:spTgt>
                                        </p:tgtEl>
                                        <p:attrNameLst>
                                          <p:attrName>style.visibility</p:attrName>
                                        </p:attrNameLst>
                                      </p:cBhvr>
                                      <p:to>
                                        <p:strVal val="visible"/>
                                      </p:to>
                                    </p:set>
                                    <p:animEffect transition="in" filter="dissolve">
                                      <p:cBhvr>
                                        <p:cTn id="7" dur="500"/>
                                        <p:tgtEl>
                                          <p:spTgt spid="229990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99907">
                                            <p:txEl>
                                              <p:pRg st="4" end="4"/>
                                            </p:txEl>
                                          </p:spTgt>
                                        </p:tgtEl>
                                        <p:attrNameLst>
                                          <p:attrName>style.visibility</p:attrName>
                                        </p:attrNameLst>
                                      </p:cBhvr>
                                      <p:to>
                                        <p:strVal val="visible"/>
                                      </p:to>
                                    </p:set>
                                    <p:animEffect transition="in" filter="dissolve">
                                      <p:cBhvr>
                                        <p:cTn id="10" dur="500"/>
                                        <p:tgtEl>
                                          <p:spTgt spid="2299907">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299907">
                                            <p:txEl>
                                              <p:pRg st="5" end="5"/>
                                            </p:txEl>
                                          </p:spTgt>
                                        </p:tgtEl>
                                        <p:attrNameLst>
                                          <p:attrName>style.visibility</p:attrName>
                                        </p:attrNameLst>
                                      </p:cBhvr>
                                      <p:to>
                                        <p:strVal val="visible"/>
                                      </p:to>
                                    </p:set>
                                    <p:animEffect transition="in" filter="dissolve">
                                      <p:cBhvr>
                                        <p:cTn id="13" dur="500"/>
                                        <p:tgtEl>
                                          <p:spTgt spid="2299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A3C697F7-6DDD-4AA3-8DAD-C2085BC761E1}" type="slidenum">
              <a:rPr lang="ja-JP" altLang="en-US"/>
              <a:pPr/>
              <a:t>31</a:t>
            </a:fld>
            <a:endParaRPr lang="en-US" altLang="ja-JP"/>
          </a:p>
        </p:txBody>
      </p:sp>
      <p:sp>
        <p:nvSpPr>
          <p:cNvPr id="2301954" name="Rectangle 2"/>
          <p:cNvSpPr>
            <a:spLocks noGrp="1" noChangeArrowheads="1"/>
          </p:cNvSpPr>
          <p:nvPr>
            <p:ph type="title"/>
          </p:nvPr>
        </p:nvSpPr>
        <p:spPr/>
        <p:txBody>
          <a:bodyPr/>
          <a:lstStyle/>
          <a:p>
            <a:r>
              <a:rPr lang="en-US" altLang="ja-JP">
                <a:ea typeface="ＭＳ Ｐゴシック" charset="-128"/>
              </a:rPr>
              <a:t>Equivalence Classes /3</a:t>
            </a:r>
            <a:endParaRPr lang="en-CA">
              <a:ea typeface="ＭＳ Ｐゴシック" charset="-128"/>
            </a:endParaRPr>
          </a:p>
        </p:txBody>
      </p:sp>
      <p:sp>
        <p:nvSpPr>
          <p:cNvPr id="2301955" name="Rectangle 3"/>
          <p:cNvSpPr>
            <a:spLocks noGrp="1" noChangeArrowheads="1"/>
          </p:cNvSpPr>
          <p:nvPr>
            <p:ph type="body" idx="1"/>
          </p:nvPr>
        </p:nvSpPr>
        <p:spPr/>
        <p:txBody>
          <a:bodyPr/>
          <a:lstStyle/>
          <a:p>
            <a:pPr>
              <a:lnSpc>
                <a:spcPct val="9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Hint (3):</a:t>
            </a:r>
          </a:p>
          <a:p>
            <a:pPr>
              <a:lnSpc>
                <a:spcPct val="90000"/>
              </a:lnSpc>
            </a:pPr>
            <a:r>
              <a:rPr lang="en-US" altLang="ja-JP" dirty="0">
                <a:ea typeface="ＭＳ Ｐゴシック" charset="-128"/>
              </a:rPr>
              <a:t>Look for </a:t>
            </a:r>
            <a:r>
              <a:rPr lang="en-US" altLang="ja-JP" i="1" dirty="0">
                <a:ea typeface="ＭＳ Ｐゴシック" charset="-128"/>
              </a:rPr>
              <a:t>maximum size of memory</a:t>
            </a:r>
            <a:r>
              <a:rPr lang="en-US" altLang="ja-JP" dirty="0">
                <a:ea typeface="ＭＳ Ｐゴシック" charset="-128"/>
              </a:rPr>
              <a:t> (stackable) variables</a:t>
            </a:r>
          </a:p>
          <a:p>
            <a:pPr>
              <a:lnSpc>
                <a:spcPct val="90000"/>
              </a:lnSpc>
              <a:buFont typeface="Wingdings" pitchFamily="2" charset="2"/>
              <a:buNone/>
            </a:pPr>
            <a:endParaRPr lang="en-US" altLang="ja-JP" sz="1800" dirty="0">
              <a:ea typeface="ＭＳ Ｐゴシック" charset="-128"/>
            </a:endParaRPr>
          </a:p>
          <a:p>
            <a:pPr>
              <a:lnSpc>
                <a:spcPct val="90000"/>
              </a:lnSpc>
              <a:buFont typeface="Wingdings" pitchFamily="2" charset="2"/>
              <a:buNone/>
            </a:pPr>
            <a:r>
              <a:rPr lang="en-US" altLang="ja-JP" sz="2800" b="1" dirty="0">
                <a:solidFill>
                  <a:srgbClr val="008000"/>
                </a:solidFill>
                <a:effectLst>
                  <a:outerShdw blurRad="38100" dist="38100" dir="2700000" algn="tl">
                    <a:srgbClr val="C0C0C0"/>
                  </a:outerShdw>
                </a:effectLst>
                <a:ea typeface="ＭＳ Ｐゴシック" charset="-128"/>
              </a:rPr>
              <a:t>Example:</a:t>
            </a:r>
            <a:r>
              <a:rPr lang="en-US" altLang="ja-JP" sz="2800" dirty="0">
                <a:ea typeface="ＭＳ Ｐゴシック" charset="-128"/>
              </a:rPr>
              <a:t> For a depth-first (breath-first) graph search operation</a:t>
            </a:r>
          </a:p>
          <a:p>
            <a:pPr lvl="1">
              <a:lnSpc>
                <a:spcPct val="90000"/>
              </a:lnSpc>
            </a:pPr>
            <a:r>
              <a:rPr lang="en-US" altLang="ja-JP" sz="2400" dirty="0">
                <a:ea typeface="ＭＳ Ｐゴシック" charset="-128"/>
              </a:rPr>
              <a:t>Set the length of the path (number of the child nodes) to be very long (to be very high) and check for memory overflow</a:t>
            </a:r>
            <a:endParaRPr lang="en-CA" sz="2400" dirty="0">
              <a:ea typeface="ＭＳ Ｐゴシック" charset="-128"/>
            </a:endParaRPr>
          </a:p>
        </p:txBody>
      </p:sp>
    </p:spTree>
    <p:extLst>
      <p:ext uri="{BB962C8B-B14F-4D97-AF65-F5344CB8AC3E}">
        <p14:creationId xmlns:p14="http://schemas.microsoft.com/office/powerpoint/2010/main" val="41016866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1955">
                                            <p:txEl>
                                              <p:pRg st="3" end="3"/>
                                            </p:txEl>
                                          </p:spTgt>
                                        </p:tgtEl>
                                        <p:attrNameLst>
                                          <p:attrName>style.visibility</p:attrName>
                                        </p:attrNameLst>
                                      </p:cBhvr>
                                      <p:to>
                                        <p:strVal val="visible"/>
                                      </p:to>
                                    </p:set>
                                    <p:animEffect transition="in" filter="dissolve">
                                      <p:cBhvr>
                                        <p:cTn id="7" dur="500"/>
                                        <p:tgtEl>
                                          <p:spTgt spid="230195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301955">
                                            <p:txEl>
                                              <p:pRg st="4" end="4"/>
                                            </p:txEl>
                                          </p:spTgt>
                                        </p:tgtEl>
                                        <p:attrNameLst>
                                          <p:attrName>style.visibility</p:attrName>
                                        </p:attrNameLst>
                                      </p:cBhvr>
                                      <p:to>
                                        <p:strVal val="visible"/>
                                      </p:to>
                                    </p:set>
                                    <p:animEffect transition="in" filter="dissolve">
                                      <p:cBhvr>
                                        <p:cTn id="10" dur="500"/>
                                        <p:tgtEl>
                                          <p:spTgt spid="23019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CE7FEDAE-A1D9-4FD7-B103-4AE43536A6E2}" type="slidenum">
              <a:rPr lang="ja-JP" altLang="en-US"/>
              <a:pPr/>
              <a:t>32</a:t>
            </a:fld>
            <a:endParaRPr lang="en-US" altLang="ja-JP"/>
          </a:p>
        </p:txBody>
      </p:sp>
      <p:sp>
        <p:nvSpPr>
          <p:cNvPr id="2304002" name="Rectangle 2"/>
          <p:cNvSpPr>
            <a:spLocks noGrp="1" noChangeArrowheads="1"/>
          </p:cNvSpPr>
          <p:nvPr>
            <p:ph type="title"/>
          </p:nvPr>
        </p:nvSpPr>
        <p:spPr/>
        <p:txBody>
          <a:bodyPr/>
          <a:lstStyle/>
          <a:p>
            <a:r>
              <a:rPr lang="en-US" altLang="ja-JP">
                <a:ea typeface="ＭＳ Ｐゴシック" charset="-128"/>
              </a:rPr>
              <a:t>Equivalence Classes /4</a:t>
            </a:r>
            <a:endParaRPr lang="en-CA">
              <a:ea typeface="ＭＳ Ｐゴシック" charset="-128"/>
            </a:endParaRPr>
          </a:p>
        </p:txBody>
      </p:sp>
      <p:sp>
        <p:nvSpPr>
          <p:cNvPr id="2304003" name="Rectangle 3"/>
          <p:cNvSpPr>
            <a:spLocks noGrp="1" noChangeArrowheads="1"/>
          </p:cNvSpPr>
          <p:nvPr>
            <p:ph type="body" idx="1"/>
          </p:nvPr>
        </p:nvSpPr>
        <p:spPr/>
        <p:txBody>
          <a:bodyPr/>
          <a:lstStyle/>
          <a:p>
            <a:pPr>
              <a:lnSpc>
                <a:spcPct val="8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Hint (4):</a:t>
            </a:r>
          </a:p>
          <a:p>
            <a:pPr>
              <a:lnSpc>
                <a:spcPct val="80000"/>
              </a:lnSpc>
            </a:pPr>
            <a:r>
              <a:rPr lang="en-US" altLang="ja-JP" dirty="0">
                <a:ea typeface="ＭＳ Ｐゴシック" charset="-128"/>
              </a:rPr>
              <a:t>If an input must belong to a group, one equivalence class must include all members of the group</a:t>
            </a:r>
          </a:p>
          <a:p>
            <a:pPr>
              <a:lnSpc>
                <a:spcPct val="80000"/>
              </a:lnSpc>
              <a:buFont typeface="Wingdings" pitchFamily="2" charset="2"/>
              <a:buNone/>
            </a:pPr>
            <a:endParaRPr lang="en-US" altLang="ja-JP" sz="1800" dirty="0">
              <a:ea typeface="ＭＳ Ｐゴシック" charset="-128"/>
            </a:endParaRPr>
          </a:p>
          <a:p>
            <a:pPr>
              <a:lnSpc>
                <a:spcPct val="80000"/>
              </a:lnSpc>
              <a:buFont typeface="Wingdings" pitchFamily="2" charset="2"/>
              <a:buNone/>
            </a:pPr>
            <a:r>
              <a:rPr lang="en-US" altLang="ja-JP" sz="2800" b="1" dirty="0">
                <a:solidFill>
                  <a:srgbClr val="008000"/>
                </a:solidFill>
                <a:effectLst>
                  <a:outerShdw blurRad="38100" dist="38100" dir="2700000" algn="tl">
                    <a:srgbClr val="C0C0C0"/>
                  </a:outerShdw>
                </a:effectLst>
                <a:ea typeface="ＭＳ Ｐゴシック" charset="-128"/>
              </a:rPr>
              <a:t>Example:</a:t>
            </a:r>
            <a:r>
              <a:rPr lang="en-US" altLang="ja-JP" sz="2800" dirty="0">
                <a:ea typeface="ＭＳ Ｐゴシック" charset="-128"/>
              </a:rPr>
              <a:t> For a program that accepts users names as its input</a:t>
            </a:r>
          </a:p>
          <a:p>
            <a:pPr lvl="1">
              <a:lnSpc>
                <a:spcPct val="80000"/>
              </a:lnSpc>
            </a:pPr>
            <a:r>
              <a:rPr lang="en-US" altLang="ja-JP" sz="2400" dirty="0">
                <a:ea typeface="ＭＳ Ｐゴシック" charset="-128"/>
              </a:rPr>
              <a:t>All strings of alphabet starting with a capital or lower case letters are acceptable</a:t>
            </a:r>
          </a:p>
          <a:p>
            <a:pPr lvl="1">
              <a:lnSpc>
                <a:spcPct val="80000"/>
              </a:lnSpc>
            </a:pPr>
            <a:r>
              <a:rPr lang="en-US" altLang="ja-JP" sz="2400" dirty="0">
                <a:ea typeface="ＭＳ Ｐゴシック" charset="-128"/>
              </a:rPr>
              <a:t>Limit the size of the string to one character or set it to be very long and check if both work</a:t>
            </a:r>
          </a:p>
          <a:p>
            <a:pPr lvl="1">
              <a:lnSpc>
                <a:spcPct val="80000"/>
              </a:lnSpc>
            </a:pPr>
            <a:r>
              <a:rPr lang="en-CA" sz="2400" dirty="0"/>
              <a:t>Check for non-</a:t>
            </a:r>
            <a:r>
              <a:rPr lang="en-CA" sz="2400" dirty="0" err="1"/>
              <a:t>ascii</a:t>
            </a:r>
            <a:r>
              <a:rPr lang="en-CA" sz="2400" dirty="0"/>
              <a:t> characters, if needed</a:t>
            </a:r>
          </a:p>
        </p:txBody>
      </p:sp>
    </p:spTree>
    <p:extLst>
      <p:ext uri="{BB962C8B-B14F-4D97-AF65-F5344CB8AC3E}">
        <p14:creationId xmlns:p14="http://schemas.microsoft.com/office/powerpoint/2010/main" val="170995021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4003">
                                            <p:txEl>
                                              <p:pRg st="3" end="3"/>
                                            </p:txEl>
                                          </p:spTgt>
                                        </p:tgtEl>
                                        <p:attrNameLst>
                                          <p:attrName>style.visibility</p:attrName>
                                        </p:attrNameLst>
                                      </p:cBhvr>
                                      <p:to>
                                        <p:strVal val="visible"/>
                                      </p:to>
                                    </p:set>
                                    <p:animEffect transition="in" filter="dissolve">
                                      <p:cBhvr>
                                        <p:cTn id="7" dur="500"/>
                                        <p:tgtEl>
                                          <p:spTgt spid="230400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304003">
                                            <p:txEl>
                                              <p:pRg st="4" end="4"/>
                                            </p:txEl>
                                          </p:spTgt>
                                        </p:tgtEl>
                                        <p:attrNameLst>
                                          <p:attrName>style.visibility</p:attrName>
                                        </p:attrNameLst>
                                      </p:cBhvr>
                                      <p:to>
                                        <p:strVal val="visible"/>
                                      </p:to>
                                    </p:set>
                                    <p:animEffect transition="in" filter="dissolve">
                                      <p:cBhvr>
                                        <p:cTn id="10" dur="500"/>
                                        <p:tgtEl>
                                          <p:spTgt spid="230400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304003">
                                            <p:txEl>
                                              <p:pRg st="5" end="5"/>
                                            </p:txEl>
                                          </p:spTgt>
                                        </p:tgtEl>
                                        <p:attrNameLst>
                                          <p:attrName>style.visibility</p:attrName>
                                        </p:attrNameLst>
                                      </p:cBhvr>
                                      <p:to>
                                        <p:strVal val="visible"/>
                                      </p:to>
                                    </p:set>
                                    <p:animEffect transition="in" filter="dissolve">
                                      <p:cBhvr>
                                        <p:cTn id="13" dur="500"/>
                                        <p:tgtEl>
                                          <p:spTgt spid="230400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304003">
                                            <p:txEl>
                                              <p:pRg st="6" end="6"/>
                                            </p:txEl>
                                          </p:spTgt>
                                        </p:tgtEl>
                                        <p:attrNameLst>
                                          <p:attrName>style.visibility</p:attrName>
                                        </p:attrNameLst>
                                      </p:cBhvr>
                                      <p:to>
                                        <p:strVal val="visible"/>
                                      </p:to>
                                    </p:set>
                                    <p:animEffect transition="in" filter="dissolve">
                                      <p:cBhvr>
                                        <p:cTn id="16" dur="500"/>
                                        <p:tgtEl>
                                          <p:spTgt spid="23040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94F47072-1086-44A2-B718-96A4F96D1C23}" type="slidenum">
              <a:rPr lang="ja-JP" altLang="en-US"/>
              <a:pPr/>
              <a:t>33</a:t>
            </a:fld>
            <a:endParaRPr lang="en-US" altLang="ja-JP"/>
          </a:p>
        </p:txBody>
      </p:sp>
      <p:sp>
        <p:nvSpPr>
          <p:cNvPr id="2306050" name="Rectangle 2"/>
          <p:cNvSpPr>
            <a:spLocks noGrp="1" noChangeArrowheads="1"/>
          </p:cNvSpPr>
          <p:nvPr>
            <p:ph type="title"/>
          </p:nvPr>
        </p:nvSpPr>
        <p:spPr/>
        <p:txBody>
          <a:bodyPr/>
          <a:lstStyle/>
          <a:p>
            <a:r>
              <a:rPr lang="en-US" altLang="ja-JP">
                <a:ea typeface="ＭＳ Ｐゴシック" charset="-128"/>
              </a:rPr>
              <a:t>Equivalence Classes /5</a:t>
            </a:r>
            <a:endParaRPr lang="en-CA">
              <a:ea typeface="ＭＳ Ｐゴシック" charset="-128"/>
            </a:endParaRPr>
          </a:p>
        </p:txBody>
      </p:sp>
      <p:sp>
        <p:nvSpPr>
          <p:cNvPr id="2306051" name="Rectangle 3"/>
          <p:cNvSpPr>
            <a:spLocks noGrp="1" noChangeArrowheads="1"/>
          </p:cNvSpPr>
          <p:nvPr>
            <p:ph type="body" idx="1"/>
          </p:nvPr>
        </p:nvSpPr>
        <p:spPr/>
        <p:txBody>
          <a:bodyPr/>
          <a:lstStyle/>
          <a:p>
            <a:pPr>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Hint (5):</a:t>
            </a:r>
          </a:p>
          <a:p>
            <a:r>
              <a:rPr lang="en-US" altLang="ja-JP" dirty="0">
                <a:ea typeface="ＭＳ Ｐゴシック" charset="-128"/>
              </a:rPr>
              <a:t>Analyze </a:t>
            </a:r>
            <a:r>
              <a:rPr lang="en-US" altLang="ja-JP" i="1" dirty="0">
                <a:ea typeface="ＭＳ Ｐゴシック" charset="-128"/>
              </a:rPr>
              <a:t>levels for binary value variables</a:t>
            </a:r>
            <a:endParaRPr lang="en-US" altLang="ja-JP" dirty="0">
              <a:ea typeface="ＭＳ Ｐゴシック" charset="-128"/>
            </a:endParaRPr>
          </a:p>
          <a:p>
            <a:pPr>
              <a:buFont typeface="Wingdings" pitchFamily="2" charset="2"/>
              <a:buNone/>
            </a:pPr>
            <a:endParaRPr lang="en-US" altLang="ja-JP" sz="1800" dirty="0">
              <a:ea typeface="ＭＳ Ｐゴシック" charset="-128"/>
            </a:endParaRPr>
          </a:p>
          <a:p>
            <a:pPr>
              <a:buFont typeface="Wingdings" pitchFamily="2" charset="2"/>
              <a:buNone/>
            </a:pPr>
            <a:r>
              <a:rPr lang="en-US" altLang="ja-JP" sz="2800" b="1" dirty="0">
                <a:solidFill>
                  <a:srgbClr val="008000"/>
                </a:solidFill>
                <a:effectLst>
                  <a:outerShdw blurRad="38100" dist="38100" dir="2700000" algn="tl">
                    <a:srgbClr val="C0C0C0"/>
                  </a:outerShdw>
                </a:effectLst>
                <a:ea typeface="ＭＳ Ｐゴシック" charset="-128"/>
              </a:rPr>
              <a:t>Example:</a:t>
            </a:r>
            <a:r>
              <a:rPr lang="en-US" altLang="ja-JP" sz="2800" dirty="0">
                <a:ea typeface="ＭＳ Ｐゴシック" charset="-128"/>
              </a:rPr>
              <a:t> For a program that asks </a:t>
            </a:r>
          </a:p>
          <a:p>
            <a:pPr>
              <a:buFont typeface="Wingdings" pitchFamily="2" charset="2"/>
              <a:buNone/>
            </a:pPr>
            <a:r>
              <a:rPr lang="en-US" altLang="ja-JP" sz="2800" dirty="0">
                <a:ea typeface="ＭＳ Ｐゴシック" charset="-128"/>
              </a:rPr>
              <a:t>	“Are you sure? (Y/N)</a:t>
            </a:r>
          </a:p>
          <a:p>
            <a:pPr lvl="1"/>
            <a:r>
              <a:rPr lang="en-US" altLang="ja-JP" sz="2400" dirty="0">
                <a:ea typeface="ＭＳ Ｐゴシック" charset="-128"/>
              </a:rPr>
              <a:t>One equivalence class contains “Y” (and may be “y” and “Yes” and “yes”)</a:t>
            </a:r>
          </a:p>
          <a:p>
            <a:pPr lvl="1"/>
            <a:r>
              <a:rPr lang="en-US" altLang="ja-JP" sz="2400" dirty="0">
                <a:ea typeface="ＭＳ Ｐゴシック" charset="-128"/>
              </a:rPr>
              <a:t>The other class contains “N” (and may be “n” and “No” and “no”) and anything else other than “Y”</a:t>
            </a:r>
            <a:endParaRPr lang="en-CA" sz="2400" dirty="0"/>
          </a:p>
        </p:txBody>
      </p:sp>
    </p:spTree>
    <p:extLst>
      <p:ext uri="{BB962C8B-B14F-4D97-AF65-F5344CB8AC3E}">
        <p14:creationId xmlns:p14="http://schemas.microsoft.com/office/powerpoint/2010/main" val="393050228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6051">
                                            <p:txEl>
                                              <p:pRg st="3" end="3"/>
                                            </p:txEl>
                                          </p:spTgt>
                                        </p:tgtEl>
                                        <p:attrNameLst>
                                          <p:attrName>style.visibility</p:attrName>
                                        </p:attrNameLst>
                                      </p:cBhvr>
                                      <p:to>
                                        <p:strVal val="visible"/>
                                      </p:to>
                                    </p:set>
                                    <p:animEffect transition="in" filter="dissolve">
                                      <p:cBhvr>
                                        <p:cTn id="7" dur="500"/>
                                        <p:tgtEl>
                                          <p:spTgt spid="2306051">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306051">
                                            <p:txEl>
                                              <p:pRg st="4" end="4"/>
                                            </p:txEl>
                                          </p:spTgt>
                                        </p:tgtEl>
                                        <p:attrNameLst>
                                          <p:attrName>style.visibility</p:attrName>
                                        </p:attrNameLst>
                                      </p:cBhvr>
                                      <p:to>
                                        <p:strVal val="visible"/>
                                      </p:to>
                                    </p:set>
                                    <p:animEffect transition="in" filter="dissolve">
                                      <p:cBhvr>
                                        <p:cTn id="10" dur="500"/>
                                        <p:tgtEl>
                                          <p:spTgt spid="2306051">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306051">
                                            <p:txEl>
                                              <p:pRg st="5" end="5"/>
                                            </p:txEl>
                                          </p:spTgt>
                                        </p:tgtEl>
                                        <p:attrNameLst>
                                          <p:attrName>style.visibility</p:attrName>
                                        </p:attrNameLst>
                                      </p:cBhvr>
                                      <p:to>
                                        <p:strVal val="visible"/>
                                      </p:to>
                                    </p:set>
                                    <p:animEffect transition="in" filter="dissolve">
                                      <p:cBhvr>
                                        <p:cTn id="13" dur="500"/>
                                        <p:tgtEl>
                                          <p:spTgt spid="2306051">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306051">
                                            <p:txEl>
                                              <p:pRg st="6" end="6"/>
                                            </p:txEl>
                                          </p:spTgt>
                                        </p:tgtEl>
                                        <p:attrNameLst>
                                          <p:attrName>style.visibility</p:attrName>
                                        </p:attrNameLst>
                                      </p:cBhvr>
                                      <p:to>
                                        <p:strVal val="visible"/>
                                      </p:to>
                                    </p:set>
                                    <p:animEffect transition="in" filter="dissolve">
                                      <p:cBhvr>
                                        <p:cTn id="16" dur="500"/>
                                        <p:tgtEl>
                                          <p:spTgt spid="23060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6A5F39D-DDA9-4F1F-BF36-6B7312C59AB5}" type="slidenum">
              <a:rPr lang="ja-JP" altLang="en-US"/>
              <a:pPr/>
              <a:t>34</a:t>
            </a:fld>
            <a:endParaRPr lang="en-US" altLang="ja-JP"/>
          </a:p>
        </p:txBody>
      </p:sp>
      <p:sp>
        <p:nvSpPr>
          <p:cNvPr id="2308098" name="Rectangle 2"/>
          <p:cNvSpPr>
            <a:spLocks noGrp="1" noChangeArrowheads="1"/>
          </p:cNvSpPr>
          <p:nvPr>
            <p:ph type="title"/>
          </p:nvPr>
        </p:nvSpPr>
        <p:spPr/>
        <p:txBody>
          <a:bodyPr/>
          <a:lstStyle/>
          <a:p>
            <a:r>
              <a:rPr lang="en-US" altLang="ja-JP">
                <a:ea typeface="ＭＳ Ｐゴシック" charset="-128"/>
              </a:rPr>
              <a:t>Equivalence Classes /6</a:t>
            </a:r>
            <a:endParaRPr lang="en-CA">
              <a:ea typeface="ＭＳ Ｐゴシック" charset="-128"/>
            </a:endParaRPr>
          </a:p>
        </p:txBody>
      </p:sp>
      <p:sp>
        <p:nvSpPr>
          <p:cNvPr id="2308099" name="Rectangle 3"/>
          <p:cNvSpPr>
            <a:spLocks noGrp="1" noChangeArrowheads="1"/>
          </p:cNvSpPr>
          <p:nvPr>
            <p:ph type="body" idx="1"/>
          </p:nvPr>
        </p:nvSpPr>
        <p:spPr/>
        <p:txBody>
          <a:bodyPr/>
          <a:lstStyle/>
          <a:p>
            <a:pPr>
              <a:buFont typeface="Wingdings" pitchFamily="2" charset="2"/>
              <a:buNone/>
            </a:pPr>
            <a:r>
              <a:rPr lang="en-US" altLang="ja-JP" sz="3600" b="1" dirty="0">
                <a:solidFill>
                  <a:srgbClr val="CC3300"/>
                </a:solidFill>
                <a:effectLst>
                  <a:outerShdw blurRad="38100" dist="38100" dir="2700000" algn="tl">
                    <a:srgbClr val="C0C0C0"/>
                  </a:outerShdw>
                </a:effectLst>
                <a:ea typeface="ＭＳ Ｐゴシック" charset="-128"/>
              </a:rPr>
              <a:t>Hint (6):</a:t>
            </a:r>
          </a:p>
          <a:p>
            <a:r>
              <a:rPr lang="en-US" altLang="ja-JP" sz="3600" dirty="0">
                <a:ea typeface="ＭＳ Ｐゴシック" charset="-128"/>
              </a:rPr>
              <a:t>Look for </a:t>
            </a:r>
            <a:r>
              <a:rPr lang="en-US" altLang="ja-JP" sz="3600" i="1" dirty="0">
                <a:ea typeface="ＭＳ Ｐゴシック" charset="-128"/>
              </a:rPr>
              <a:t>dependent variables</a:t>
            </a:r>
            <a:r>
              <a:rPr lang="en-US" altLang="ja-JP" sz="3600" dirty="0">
                <a:ea typeface="ＭＳ Ｐゴシック" charset="-128"/>
              </a:rPr>
              <a:t> and replace them by their equivalents</a:t>
            </a:r>
          </a:p>
          <a:p>
            <a:pPr>
              <a:buFont typeface="Wingdings" pitchFamily="2" charset="2"/>
              <a:buNone/>
            </a:pPr>
            <a:endParaRPr lang="en-US" altLang="ja-JP" sz="2000" dirty="0">
              <a:ea typeface="ＭＳ Ｐゴシック" charset="-128"/>
            </a:endParaRPr>
          </a:p>
          <a:p>
            <a:pPr>
              <a:buFont typeface="Wingdings" pitchFamily="2" charset="2"/>
              <a:buNone/>
            </a:pPr>
            <a:r>
              <a:rPr lang="en-US" altLang="ja-JP" b="1" dirty="0">
                <a:solidFill>
                  <a:srgbClr val="008000"/>
                </a:solidFill>
                <a:effectLst>
                  <a:outerShdw blurRad="38100" dist="38100" dir="2700000" algn="tl">
                    <a:srgbClr val="C0C0C0"/>
                  </a:outerShdw>
                </a:effectLst>
                <a:ea typeface="ＭＳ Ｐゴシック" charset="-128"/>
              </a:rPr>
              <a:t>Example:</a:t>
            </a:r>
            <a:r>
              <a:rPr lang="en-US" altLang="ja-JP" dirty="0">
                <a:ea typeface="ＭＳ Ｐゴシック" charset="-128"/>
              </a:rPr>
              <a:t> For a program that accepts three angles of a triangle as its input only two of them are independent</a:t>
            </a:r>
            <a:endParaRPr lang="en-CA" dirty="0">
              <a:ea typeface="ＭＳ Ｐゴシック" charset="-128"/>
            </a:endParaRPr>
          </a:p>
        </p:txBody>
      </p:sp>
    </p:spTree>
    <p:extLst>
      <p:ext uri="{BB962C8B-B14F-4D97-AF65-F5344CB8AC3E}">
        <p14:creationId xmlns:p14="http://schemas.microsoft.com/office/powerpoint/2010/main" val="370098662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8099">
                                            <p:txEl>
                                              <p:pRg st="3" end="3"/>
                                            </p:txEl>
                                          </p:spTgt>
                                        </p:tgtEl>
                                        <p:attrNameLst>
                                          <p:attrName>style.visibility</p:attrName>
                                        </p:attrNameLst>
                                      </p:cBhvr>
                                      <p:to>
                                        <p:strVal val="visible"/>
                                      </p:to>
                                    </p:set>
                                    <p:animEffect transition="in" filter="dissolve">
                                      <p:cBhvr>
                                        <p:cTn id="7" dur="500"/>
                                        <p:tgtEl>
                                          <p:spTgt spid="2308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ECT: Summary</a:t>
            </a:r>
            <a:endParaRPr lang="en-CA" dirty="0"/>
          </a:p>
        </p:txBody>
      </p:sp>
      <p:sp>
        <p:nvSpPr>
          <p:cNvPr id="3" name="Content Placeholder 2"/>
          <p:cNvSpPr>
            <a:spLocks noGrp="1"/>
          </p:cNvSpPr>
          <p:nvPr>
            <p:ph idx="1"/>
          </p:nvPr>
        </p:nvSpPr>
        <p:spPr/>
        <p:txBody>
          <a:bodyPr/>
          <a:lstStyle/>
          <a:p>
            <a:r>
              <a:rPr lang="en-US" sz="2400" dirty="0"/>
              <a:t>Decide how many independent variables you have</a:t>
            </a:r>
          </a:p>
          <a:p>
            <a:r>
              <a:rPr lang="en-US" sz="2400" dirty="0"/>
              <a:t>For each, how many distinct partitions (ranges) for each variable you have</a:t>
            </a:r>
          </a:p>
          <a:p>
            <a:r>
              <a:rPr lang="en-US" sz="2400" dirty="0"/>
              <a:t>Select number of test cases based on weak, strong, or robustness criteria</a:t>
            </a:r>
          </a:p>
          <a:p>
            <a:r>
              <a:rPr lang="en-US" sz="2400" dirty="0"/>
              <a:t>Create test cases using acceptable values assigned from each distinct partitions for each variable involved</a:t>
            </a:r>
          </a:p>
          <a:p>
            <a:r>
              <a:rPr lang="en-US" sz="2400" dirty="0"/>
              <a:t>Review test cases: remove redundant, add tests for problems perceived, etc.</a:t>
            </a:r>
          </a:p>
          <a:p>
            <a:r>
              <a:rPr lang="en-US" sz="2400" dirty="0"/>
              <a:t>Repeat above steps until you are satisfied with the test cases</a:t>
            </a:r>
          </a:p>
          <a:p>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35</a:t>
            </a:fld>
            <a:endParaRPr lang="en-US" altLang="ja-JP"/>
          </a:p>
        </p:txBody>
      </p:sp>
      <p:grpSp>
        <p:nvGrpSpPr>
          <p:cNvPr id="8" name="Group 7">
            <a:extLst>
              <a:ext uri="{FF2B5EF4-FFF2-40B4-BE49-F238E27FC236}">
                <a16:creationId xmlns:a16="http://schemas.microsoft.com/office/drawing/2014/main" id="{1288EE77-5A1D-4022-B077-FD60A3825274}"/>
              </a:ext>
            </a:extLst>
          </p:cNvPr>
          <p:cNvGrpSpPr/>
          <p:nvPr/>
        </p:nvGrpSpPr>
        <p:grpSpPr>
          <a:xfrm>
            <a:off x="3701616" y="3248980"/>
            <a:ext cx="1740768" cy="360040"/>
            <a:chOff x="3707904" y="3248980"/>
            <a:chExt cx="1740768" cy="360040"/>
          </a:xfrm>
        </p:grpSpPr>
        <p:sp>
          <p:nvSpPr>
            <p:cNvPr id="6" name="Arrow: Right 5">
              <a:extLst>
                <a:ext uri="{FF2B5EF4-FFF2-40B4-BE49-F238E27FC236}">
                  <a16:creationId xmlns:a16="http://schemas.microsoft.com/office/drawing/2014/main" id="{7E026300-8A09-4815-9847-CC94FE0B1A2D}"/>
                </a:ext>
              </a:extLst>
            </p:cNvPr>
            <p:cNvSpPr/>
            <p:nvPr/>
          </p:nvSpPr>
          <p:spPr bwMode="auto">
            <a:xfrm rot="10800000">
              <a:off x="3707904" y="3248980"/>
              <a:ext cx="432048" cy="360040"/>
            </a:xfrm>
            <a:prstGeom prst="rightArrow">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dirty="0">
                <a:ln>
                  <a:noFill/>
                </a:ln>
                <a:solidFill>
                  <a:schemeClr val="tx1"/>
                </a:solidFill>
                <a:effectLst/>
                <a:latin typeface="Tahoma" pitchFamily="34" charset="0"/>
                <a:ea typeface="ＭＳ Ｐゴシック" charset="-128"/>
              </a:endParaRPr>
            </a:p>
          </p:txBody>
        </p:sp>
        <p:sp>
          <p:nvSpPr>
            <p:cNvPr id="7" name="TextBox 6">
              <a:extLst>
                <a:ext uri="{FF2B5EF4-FFF2-40B4-BE49-F238E27FC236}">
                  <a16:creationId xmlns:a16="http://schemas.microsoft.com/office/drawing/2014/main" id="{FFF6C7FC-9B2D-478F-A6C6-EE941EE74C88}"/>
                </a:ext>
              </a:extLst>
            </p:cNvPr>
            <p:cNvSpPr txBox="1"/>
            <p:nvPr/>
          </p:nvSpPr>
          <p:spPr>
            <a:xfrm>
              <a:off x="4152528" y="3290500"/>
              <a:ext cx="1296144" cy="276999"/>
            </a:xfrm>
            <a:prstGeom prst="rect">
              <a:avLst/>
            </a:prstGeom>
            <a:noFill/>
          </p:spPr>
          <p:txBody>
            <a:bodyPr wrap="square" rtlCol="0">
              <a:spAutoFit/>
            </a:bodyPr>
            <a:lstStyle/>
            <a:p>
              <a:r>
                <a:rPr lang="en-US" sz="1200" dirty="0">
                  <a:solidFill>
                    <a:srgbClr val="FF0000"/>
                  </a:solidFill>
                </a:rPr>
                <a:t>Coming next</a:t>
              </a:r>
            </a:p>
          </p:txBody>
        </p:sp>
      </p:grpSp>
    </p:spTree>
    <p:extLst>
      <p:ext uri="{BB962C8B-B14F-4D97-AF65-F5344CB8AC3E}">
        <p14:creationId xmlns:p14="http://schemas.microsoft.com/office/powerpoint/2010/main" val="4209422146"/>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36</a:t>
            </a:fld>
            <a:endParaRPr lang="en-US" altLang="ja-JP" dirty="0"/>
          </a:p>
        </p:txBody>
      </p:sp>
      <p:sp>
        <p:nvSpPr>
          <p:cNvPr id="4" name="Subtitle 3"/>
          <p:cNvSpPr>
            <a:spLocks noGrp="1"/>
          </p:cNvSpPr>
          <p:nvPr>
            <p:ph type="subTitle" idx="1"/>
          </p:nvPr>
        </p:nvSpPr>
        <p:spPr/>
        <p:txBody>
          <a:bodyPr/>
          <a:lstStyle/>
          <a:p>
            <a:r>
              <a:rPr lang="en-US" dirty="0"/>
              <a:t>Boundary Value Testing</a:t>
            </a:r>
            <a:endParaRPr lang="en-CA" dirty="0"/>
          </a:p>
        </p:txBody>
      </p:sp>
      <p:sp>
        <p:nvSpPr>
          <p:cNvPr id="5" name="Title 4"/>
          <p:cNvSpPr>
            <a:spLocks noGrp="1"/>
          </p:cNvSpPr>
          <p:nvPr>
            <p:ph type="ctrTitle"/>
          </p:nvPr>
        </p:nvSpPr>
        <p:spPr/>
        <p:txBody>
          <a:bodyPr/>
          <a:lstStyle/>
          <a:p>
            <a:r>
              <a:rPr lang="en-US" dirty="0"/>
              <a:t>Section 2</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92" y="4735008"/>
            <a:ext cx="4716016" cy="1467860"/>
          </a:xfrm>
          <a:prstGeom prst="rect">
            <a:avLst/>
          </a:prstGeom>
        </p:spPr>
      </p:pic>
    </p:spTree>
    <p:extLst>
      <p:ext uri="{BB962C8B-B14F-4D97-AF65-F5344CB8AC3E}">
        <p14:creationId xmlns:p14="http://schemas.microsoft.com/office/powerpoint/2010/main" val="1605823941"/>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Testing (BVT)</a:t>
            </a:r>
          </a:p>
        </p:txBody>
      </p:sp>
      <p:sp>
        <p:nvSpPr>
          <p:cNvPr id="3" name="Content Placeholder 2"/>
          <p:cNvSpPr>
            <a:spLocks noGrp="1"/>
          </p:cNvSpPr>
          <p:nvPr>
            <p:ph idx="1"/>
          </p:nvPr>
        </p:nvSpPr>
        <p:spPr/>
        <p:txBody>
          <a:bodyPr/>
          <a:lstStyle/>
          <a:p>
            <a:r>
              <a:rPr lang="en-US" sz="2800" b="1" dirty="0">
                <a:solidFill>
                  <a:srgbClr val="FF0000"/>
                </a:solidFill>
              </a:rPr>
              <a:t>Motivation: </a:t>
            </a:r>
            <a:r>
              <a:rPr lang="en-US" sz="2800" dirty="0"/>
              <a:t>Experience indicates that, sometimes, programmers make mistakes in processing values at or near the </a:t>
            </a:r>
            <a:r>
              <a:rPr lang="en-US" sz="2800" dirty="0">
                <a:solidFill>
                  <a:srgbClr val="FF0000"/>
                </a:solidFill>
              </a:rPr>
              <a:t>boundaries of equivalence classes</a:t>
            </a:r>
          </a:p>
          <a:p>
            <a:r>
              <a:rPr lang="en-CA" sz="2800" dirty="0"/>
              <a:t>Simpler but complementary to previous </a:t>
            </a:r>
            <a:r>
              <a:rPr lang="en-US" sz="2800" dirty="0"/>
              <a:t>techniques</a:t>
            </a:r>
          </a:p>
          <a:p>
            <a:r>
              <a:rPr lang="en-US" sz="2800" dirty="0"/>
              <a:t>Example: Flight reservation app</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37</a:t>
            </a:fld>
            <a:endParaRPr lang="en-US" altLang="ja-JP"/>
          </a:p>
        </p:txBody>
      </p:sp>
      <p:pic>
        <p:nvPicPr>
          <p:cNvPr id="6" name="Picture 5"/>
          <p:cNvPicPr>
            <a:picLocks noChangeAspect="1"/>
          </p:cNvPicPr>
          <p:nvPr/>
        </p:nvPicPr>
        <p:blipFill>
          <a:blip r:embed="rId2">
            <a:clrChange>
              <a:clrFrom>
                <a:srgbClr val="FFFEFF"/>
              </a:clrFrom>
              <a:clrTo>
                <a:srgbClr val="FFFEFF">
                  <a:alpha val="0"/>
                </a:srgbClr>
              </a:clrTo>
            </a:clrChange>
          </a:blip>
          <a:stretch>
            <a:fillRect/>
          </a:stretch>
        </p:blipFill>
        <p:spPr>
          <a:xfrm>
            <a:off x="1601306" y="4038783"/>
            <a:ext cx="6398587" cy="1766481"/>
          </a:xfrm>
          <a:prstGeom prst="rect">
            <a:avLst/>
          </a:prstGeom>
        </p:spPr>
      </p:pic>
      <p:grpSp>
        <p:nvGrpSpPr>
          <p:cNvPr id="7" name="Group 6"/>
          <p:cNvGrpSpPr/>
          <p:nvPr/>
        </p:nvGrpSpPr>
        <p:grpSpPr>
          <a:xfrm>
            <a:off x="5076056" y="5534921"/>
            <a:ext cx="2553953" cy="688969"/>
            <a:chOff x="3756083" y="1790842"/>
            <a:chExt cx="2553953" cy="688969"/>
          </a:xfrm>
        </p:grpSpPr>
        <p:sp>
          <p:nvSpPr>
            <p:cNvPr id="8" name="Left Arrow 7"/>
            <p:cNvSpPr/>
            <p:nvPr/>
          </p:nvSpPr>
          <p:spPr bwMode="auto">
            <a:xfrm rot="5400000">
              <a:off x="3612067" y="1934858"/>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9" name="TextBox 8"/>
            <p:cNvSpPr txBox="1"/>
            <p:nvPr/>
          </p:nvSpPr>
          <p:spPr>
            <a:xfrm>
              <a:off x="3996582" y="2141257"/>
              <a:ext cx="2313454" cy="338554"/>
            </a:xfrm>
            <a:prstGeom prst="rect">
              <a:avLst/>
            </a:prstGeom>
            <a:noFill/>
          </p:spPr>
          <p:txBody>
            <a:bodyPr wrap="none" rtlCol="0">
              <a:spAutoFit/>
            </a:bodyPr>
            <a:lstStyle/>
            <a:p>
              <a:r>
                <a:rPr lang="en-US" sz="1600" dirty="0">
                  <a:solidFill>
                    <a:srgbClr val="FF0000"/>
                  </a:solidFill>
                </a:rPr>
                <a:t>What happens here?</a:t>
              </a:r>
              <a:endParaRPr lang="en-CA" sz="1600" dirty="0">
                <a:solidFill>
                  <a:srgbClr val="FF0000"/>
                </a:solidFill>
              </a:endParaRPr>
            </a:p>
          </p:txBody>
        </p:sp>
      </p:grpSp>
    </p:spTree>
    <p:extLst>
      <p:ext uri="{BB962C8B-B14F-4D97-AF65-F5344CB8AC3E}">
        <p14:creationId xmlns:p14="http://schemas.microsoft.com/office/powerpoint/2010/main" val="141994173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at the Boundaries</a:t>
            </a:r>
          </a:p>
        </p:txBody>
      </p:sp>
      <p:sp>
        <p:nvSpPr>
          <p:cNvPr id="3" name="Content Placeholder 2"/>
          <p:cNvSpPr>
            <a:spLocks noGrp="1"/>
          </p:cNvSpPr>
          <p:nvPr>
            <p:ph idx="1"/>
          </p:nvPr>
        </p:nvSpPr>
        <p:spPr>
          <a:xfrm>
            <a:off x="942975" y="1460060"/>
            <a:ext cx="8001000" cy="4532312"/>
          </a:xfrm>
        </p:spPr>
        <p:txBody>
          <a:bodyPr/>
          <a:lstStyle/>
          <a:p>
            <a:r>
              <a:rPr lang="en-CA" sz="2800" dirty="0"/>
              <a:t>Programmers make mistakes in </a:t>
            </a:r>
            <a:r>
              <a:rPr lang="en-CA" sz="2800" b="1" dirty="0"/>
              <a:t>processing values at and near the boundaries </a:t>
            </a:r>
            <a:r>
              <a:rPr lang="en-CA" sz="2800" dirty="0"/>
              <a:t>of equivalence </a:t>
            </a:r>
            <a:r>
              <a:rPr lang="en-US" sz="2800" dirty="0"/>
              <a:t>classes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38</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6588255" y="3870672"/>
            <a:ext cx="2156600" cy="2109141"/>
          </a:xfrm>
          <a:prstGeom prst="rect">
            <a:avLst/>
          </a:prstGeom>
        </p:spPr>
      </p:pic>
      <p:sp>
        <p:nvSpPr>
          <p:cNvPr id="7" name="Rectangle 6"/>
          <p:cNvSpPr/>
          <p:nvPr/>
        </p:nvSpPr>
        <p:spPr>
          <a:xfrm>
            <a:off x="1276568" y="2636912"/>
            <a:ext cx="5112568" cy="3231654"/>
          </a:xfrm>
          <a:prstGeom prst="rect">
            <a:avLst/>
          </a:prstGeom>
        </p:spPr>
        <p:txBody>
          <a:bodyPr wrap="square">
            <a:spAutoFit/>
          </a:bodyPr>
          <a:lstStyle/>
          <a:p>
            <a:r>
              <a:rPr lang="en-US" sz="2000" b="0" dirty="0">
                <a:latin typeface="Calibri" panose="020F0502020204030204" pitchFamily="34" charset="0"/>
                <a:cs typeface="Calibri" panose="020F0502020204030204" pitchFamily="34" charset="0"/>
              </a:rPr>
              <a:t>If (x&lt;0)                    </a:t>
            </a:r>
            <a:r>
              <a:rPr lang="en-US" sz="2000" b="0" dirty="0">
                <a:solidFill>
                  <a:srgbClr val="FF0000"/>
                </a:solidFill>
                <a:latin typeface="Calibri" panose="020F0502020204030204" pitchFamily="34" charset="0"/>
                <a:cs typeface="Calibri" panose="020F0502020204030204" pitchFamily="34" charset="0"/>
              </a:rPr>
              <a:t>//</a:t>
            </a:r>
            <a:r>
              <a:rPr lang="en-CA" sz="2000" b="0" dirty="0">
                <a:solidFill>
                  <a:srgbClr val="FF0000"/>
                </a:solidFill>
                <a:latin typeface="Calibri" panose="020F0502020204030204" pitchFamily="34" charset="0"/>
                <a:cs typeface="Calibri" panose="020F0502020204030204" pitchFamily="34" charset="0"/>
              </a:rPr>
              <a:t>Should have been If (x&lt;=0)</a:t>
            </a:r>
            <a:endParaRPr lang="en-US" sz="2000" b="0" dirty="0">
              <a:solidFill>
                <a:srgbClr val="FF0000"/>
              </a:solidFill>
              <a:latin typeface="Calibri" panose="020F0502020204030204" pitchFamily="34" charset="0"/>
              <a:cs typeface="Calibri" panose="020F0502020204030204" pitchFamily="34" charset="0"/>
            </a:endParaRPr>
          </a:p>
          <a:p>
            <a:r>
              <a:rPr lang="en-US" sz="2000" b="0" dirty="0">
                <a:latin typeface="Calibri" panose="020F0502020204030204" pitchFamily="34" charset="0"/>
                <a:cs typeface="Calibri" panose="020F0502020204030204" pitchFamily="34" charset="0"/>
              </a:rPr>
              <a:t>	M1();</a:t>
            </a:r>
          </a:p>
          <a:p>
            <a:r>
              <a:rPr lang="en-US" sz="2000" b="0" dirty="0">
                <a:latin typeface="Calibri" panose="020F0502020204030204" pitchFamily="34" charset="0"/>
                <a:cs typeface="Calibri" panose="020F0502020204030204" pitchFamily="34" charset="0"/>
              </a:rPr>
              <a:t>Else</a:t>
            </a:r>
          </a:p>
          <a:p>
            <a:r>
              <a:rPr lang="en-US" sz="2000" b="0" dirty="0">
                <a:latin typeface="Calibri" panose="020F0502020204030204" pitchFamily="34" charset="0"/>
                <a:cs typeface="Calibri" panose="020F0502020204030204" pitchFamily="34" charset="0"/>
              </a:rPr>
              <a:t>	M2();</a:t>
            </a:r>
          </a:p>
          <a:p>
            <a:endParaRPr lang="en-US" sz="2000" b="0" dirty="0">
              <a:latin typeface="Calibri" panose="020F0502020204030204" pitchFamily="34" charset="0"/>
              <a:cs typeface="Calibri" panose="020F0502020204030204" pitchFamily="34" charset="0"/>
            </a:endParaRPr>
          </a:p>
          <a:p>
            <a:r>
              <a:rPr lang="en-US" sz="2000" b="0" dirty="0">
                <a:latin typeface="Calibri" panose="020F0502020204030204" pitchFamily="34" charset="0"/>
                <a:cs typeface="Calibri" panose="020F0502020204030204" pitchFamily="34" charset="0"/>
              </a:rPr>
              <a:t>Equivalent Classes = (x&lt;0 ; x&gt;=0) </a:t>
            </a:r>
          </a:p>
          <a:p>
            <a:endParaRPr lang="en-US" sz="2000" b="0" dirty="0">
              <a:latin typeface="Calibri" panose="020F0502020204030204" pitchFamily="34" charset="0"/>
              <a:cs typeface="Calibri" panose="020F0502020204030204" pitchFamily="34" charset="0"/>
            </a:endParaRPr>
          </a:p>
          <a:p>
            <a:endParaRPr lang="en-US" sz="2000" b="0" dirty="0">
              <a:latin typeface="Calibri" panose="020F0502020204030204" pitchFamily="34" charset="0"/>
              <a:cs typeface="Calibri" panose="020F0502020204030204" pitchFamily="34" charset="0"/>
            </a:endParaRPr>
          </a:p>
          <a:p>
            <a:endParaRPr lang="en-US" sz="2000" b="0" dirty="0">
              <a:latin typeface="Calibri" panose="020F0502020204030204" pitchFamily="34" charset="0"/>
              <a:cs typeface="Calibri" panose="020F0502020204030204" pitchFamily="34" charset="0"/>
            </a:endParaRPr>
          </a:p>
          <a:p>
            <a:r>
              <a:rPr lang="en-US" sz="2000" b="0" dirty="0">
                <a:latin typeface="Calibri" panose="020F0502020204030204" pitchFamily="34" charset="0"/>
                <a:cs typeface="Calibri" panose="020F0502020204030204" pitchFamily="34" charset="0"/>
              </a:rPr>
              <a:t>Tests = (x=-4, x=7)</a:t>
            </a:r>
            <a:endParaRPr lang="en-US" sz="2000" dirty="0">
              <a:latin typeface="Calibri" panose="020F0502020204030204" pitchFamily="34" charset="0"/>
              <a:cs typeface="Calibri" panose="020F0502020204030204" pitchFamily="34" charset="0"/>
            </a:endParaRPr>
          </a:p>
        </p:txBody>
      </p:sp>
      <p:sp>
        <p:nvSpPr>
          <p:cNvPr id="8" name="Down Arrow 7"/>
          <p:cNvSpPr/>
          <p:nvPr/>
        </p:nvSpPr>
        <p:spPr bwMode="auto">
          <a:xfrm>
            <a:off x="2051720" y="4653136"/>
            <a:ext cx="432048" cy="648072"/>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9" name="Rectangle 8"/>
          <p:cNvSpPr/>
          <p:nvPr/>
        </p:nvSpPr>
        <p:spPr>
          <a:xfrm>
            <a:off x="5148064" y="3356992"/>
            <a:ext cx="3444949" cy="646331"/>
          </a:xfrm>
          <a:prstGeom prst="rect">
            <a:avLst/>
          </a:prstGeom>
        </p:spPr>
        <p:txBody>
          <a:bodyPr wrap="square">
            <a:spAutoFit/>
          </a:bodyPr>
          <a:lstStyle/>
          <a:p>
            <a:r>
              <a:rPr lang="en-US" sz="1800" dirty="0">
                <a:solidFill>
                  <a:srgbClr val="008000"/>
                </a:solidFill>
                <a:latin typeface="Calibri-Bold"/>
              </a:rPr>
              <a:t>Only x=0 (the boundary </a:t>
            </a:r>
            <a:r>
              <a:rPr lang="en-CA" sz="1800" dirty="0">
                <a:solidFill>
                  <a:srgbClr val="008000"/>
                </a:solidFill>
                <a:latin typeface="Calibri-Bold"/>
              </a:rPr>
              <a:t>case) can reveal the bug!</a:t>
            </a:r>
            <a:endParaRPr lang="en-US" sz="1800" dirty="0">
              <a:solidFill>
                <a:srgbClr val="008000"/>
              </a:solidFill>
            </a:endParaRPr>
          </a:p>
        </p:txBody>
      </p:sp>
      <p:sp>
        <p:nvSpPr>
          <p:cNvPr id="10" name="Rectangle 9"/>
          <p:cNvSpPr/>
          <p:nvPr/>
        </p:nvSpPr>
        <p:spPr>
          <a:xfrm>
            <a:off x="2984195" y="5828725"/>
            <a:ext cx="6059339" cy="584775"/>
          </a:xfrm>
          <a:prstGeom prst="rect">
            <a:avLst/>
          </a:prstGeom>
        </p:spPr>
        <p:txBody>
          <a:bodyPr wrap="square">
            <a:spAutoFit/>
          </a:bodyPr>
          <a:lstStyle/>
          <a:p>
            <a:r>
              <a:rPr lang="en-US" sz="1600" dirty="0">
                <a:latin typeface="Helvetica" pitchFamily="34" charset="0"/>
              </a:rPr>
              <a:t>In this example, the value </a:t>
            </a:r>
            <a:r>
              <a:rPr lang="en-US" sz="1600" dirty="0">
                <a:solidFill>
                  <a:srgbClr val="663300"/>
                </a:solidFill>
                <a:latin typeface="Helvetica" pitchFamily="34" charset="0"/>
              </a:rPr>
              <a:t>x=0</a:t>
            </a:r>
            <a:r>
              <a:rPr lang="en-US" sz="1600" dirty="0">
                <a:latin typeface="Helvetica" pitchFamily="34" charset="0"/>
              </a:rPr>
              <a:t>, lies at the boundary of the equivalence classes </a:t>
            </a:r>
            <a:r>
              <a:rPr lang="en-US" sz="1600" dirty="0">
                <a:solidFill>
                  <a:srgbClr val="663300"/>
                </a:solidFill>
                <a:latin typeface="Helvetica" pitchFamily="34" charset="0"/>
              </a:rPr>
              <a:t>x</a:t>
            </a:r>
            <a:r>
              <a:rPr lang="en-US" sz="1600" dirty="0">
                <a:solidFill>
                  <a:srgbClr val="663300"/>
                </a:solidFill>
                <a:latin typeface="Helvetica" pitchFamily="34" charset="0"/>
                <a:sym typeface="Symbol" pitchFamily="18" charset="2"/>
              </a:rPr>
              <a:t>0</a:t>
            </a:r>
            <a:r>
              <a:rPr lang="en-US" sz="1600" dirty="0">
                <a:latin typeface="Helvetica" pitchFamily="34" charset="0"/>
                <a:sym typeface="Symbol" pitchFamily="18" charset="2"/>
              </a:rPr>
              <a:t> </a:t>
            </a:r>
            <a:r>
              <a:rPr lang="en-US" sz="1600" dirty="0">
                <a:latin typeface="Helvetica" pitchFamily="34" charset="0"/>
              </a:rPr>
              <a:t>and </a:t>
            </a:r>
            <a:r>
              <a:rPr lang="en-US" sz="1600" dirty="0">
                <a:solidFill>
                  <a:srgbClr val="663300"/>
                </a:solidFill>
                <a:latin typeface="Helvetica" pitchFamily="34" charset="0"/>
              </a:rPr>
              <a:t>x&gt;0</a:t>
            </a:r>
            <a:endParaRPr lang="en-US" sz="1600" dirty="0"/>
          </a:p>
        </p:txBody>
      </p:sp>
    </p:spTree>
    <p:extLst>
      <p:ext uri="{BB962C8B-B14F-4D97-AF65-F5344CB8AC3E}">
        <p14:creationId xmlns:p14="http://schemas.microsoft.com/office/powerpoint/2010/main" val="2710200344"/>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Analysis</a:t>
            </a:r>
          </a:p>
        </p:txBody>
      </p:sp>
      <p:sp>
        <p:nvSpPr>
          <p:cNvPr id="3" name="Content Placeholder 2"/>
          <p:cNvSpPr>
            <a:spLocks noGrp="1"/>
          </p:cNvSpPr>
          <p:nvPr>
            <p:ph idx="1"/>
          </p:nvPr>
        </p:nvSpPr>
        <p:spPr/>
        <p:txBody>
          <a:bodyPr/>
          <a:lstStyle/>
          <a:p>
            <a:r>
              <a:rPr lang="en-CA" sz="2800" dirty="0"/>
              <a:t>While equivalence partitioning selects tests from within equivalence classes, boundary value analysis focuses on tests </a:t>
            </a:r>
            <a:r>
              <a:rPr lang="en-CA" sz="2800" b="1" dirty="0"/>
              <a:t>at and near </a:t>
            </a:r>
            <a:r>
              <a:rPr lang="en-CA" sz="2800" dirty="0"/>
              <a:t>the boundaries of </a:t>
            </a:r>
            <a:r>
              <a:rPr lang="en-US" sz="2800" dirty="0"/>
              <a:t>equivalence classes</a:t>
            </a:r>
          </a:p>
          <a:p>
            <a:r>
              <a:rPr lang="en-CA" sz="2800" dirty="0"/>
              <a:t>Tests derived using either of the two </a:t>
            </a:r>
            <a:r>
              <a:rPr lang="en-US" sz="2800" dirty="0"/>
              <a:t>techniques may </a:t>
            </a:r>
            <a:r>
              <a:rPr lang="en-US" sz="2800" b="1" dirty="0"/>
              <a:t>overlap</a:t>
            </a:r>
          </a:p>
          <a:p>
            <a:r>
              <a:rPr lang="en-US" sz="2800" b="1" dirty="0"/>
              <a:t>Boundary Value Testing (BVT) Approach: </a:t>
            </a:r>
            <a:r>
              <a:rPr lang="en-US" sz="2800" dirty="0"/>
              <a:t>Select tests at or near boundary values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39</a:t>
            </a:fld>
            <a:endParaRPr lang="en-US" altLang="ja-JP"/>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4934" y="4763553"/>
            <a:ext cx="1758851" cy="1668041"/>
          </a:xfrm>
          <a:prstGeom prst="rect">
            <a:avLst/>
          </a:prstGeom>
        </p:spPr>
      </p:pic>
    </p:spTree>
    <p:extLst>
      <p:ext uri="{BB962C8B-B14F-4D97-AF65-F5344CB8AC3E}">
        <p14:creationId xmlns:p14="http://schemas.microsoft.com/office/powerpoint/2010/main" val="1128280755"/>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Review: Black- vs. White-box</a:t>
            </a:r>
          </a:p>
        </p:txBody>
      </p:sp>
      <p:sp>
        <p:nvSpPr>
          <p:cNvPr id="3" name="Content Placeholder 2"/>
          <p:cNvSpPr>
            <a:spLocks noGrp="1"/>
          </p:cNvSpPr>
          <p:nvPr>
            <p:ph idx="1"/>
          </p:nvPr>
        </p:nvSpPr>
        <p:spPr>
          <a:xfrm>
            <a:off x="899592" y="1412776"/>
            <a:ext cx="8028892" cy="4752528"/>
          </a:xfrm>
        </p:spPr>
        <p:txBody>
          <a:bodyPr/>
          <a:lstStyle/>
          <a:p>
            <a:r>
              <a:rPr lang="en-CA" sz="2800" b="1" dirty="0"/>
              <a:t>Black-box testing</a:t>
            </a:r>
          </a:p>
          <a:p>
            <a:pPr lvl="1"/>
            <a:r>
              <a:rPr lang="en-CA" sz="2400" dirty="0"/>
              <a:t>Testing, either functional or non-functional, without reference to the internal structure of the component or system</a:t>
            </a:r>
          </a:p>
          <a:p>
            <a:pPr lvl="2"/>
            <a:r>
              <a:rPr lang="en-CA" sz="2000" dirty="0"/>
              <a:t>Synonyms: specification-based testing </a:t>
            </a:r>
            <a:endParaRPr lang="en-CA" sz="2800" dirty="0"/>
          </a:p>
          <a:p>
            <a:r>
              <a:rPr lang="en-CA" sz="2800" b="1" dirty="0"/>
              <a:t>White-box testing</a:t>
            </a:r>
          </a:p>
          <a:p>
            <a:pPr lvl="1"/>
            <a:r>
              <a:rPr lang="en-CA" sz="2400" dirty="0"/>
              <a:t>Procedure to derive and/or select test cases based on an analysis of the internal structure of a component or system </a:t>
            </a:r>
          </a:p>
          <a:p>
            <a:pPr lvl="2"/>
            <a:r>
              <a:rPr lang="en-CA" sz="2000" dirty="0"/>
              <a:t>Synonyms: structural test design technique</a:t>
            </a:r>
          </a:p>
        </p:txBody>
      </p:sp>
      <p:sp>
        <p:nvSpPr>
          <p:cNvPr id="4" name="Slide Number Placeholder 4">
            <a:extLst>
              <a:ext uri="{FF2B5EF4-FFF2-40B4-BE49-F238E27FC236}">
                <a16:creationId xmlns:a16="http://schemas.microsoft.com/office/drawing/2014/main" id="{4C59AA6B-E772-4C72-964A-F573202C507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a:t>
            </a:fld>
            <a:endParaRPr lang="en-US" altLang="ja-JP"/>
          </a:p>
        </p:txBody>
      </p:sp>
    </p:spTree>
    <p:extLst>
      <p:ext uri="{BB962C8B-B14F-4D97-AF65-F5344CB8AC3E}">
        <p14:creationId xmlns:p14="http://schemas.microsoft.com/office/powerpoint/2010/main" val="3389028426"/>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BVT: How to</a:t>
            </a:r>
          </a:p>
        </p:txBody>
      </p:sp>
      <p:sp>
        <p:nvSpPr>
          <p:cNvPr id="3" name="Content Placeholder 2"/>
          <p:cNvSpPr>
            <a:spLocks noGrp="1"/>
          </p:cNvSpPr>
          <p:nvPr>
            <p:ph idx="1"/>
          </p:nvPr>
        </p:nvSpPr>
        <p:spPr>
          <a:xfrm>
            <a:off x="900113" y="1488976"/>
            <a:ext cx="8001000" cy="4532312"/>
          </a:xfrm>
        </p:spPr>
        <p:txBody>
          <a:bodyPr/>
          <a:lstStyle/>
          <a:p>
            <a:r>
              <a:rPr lang="en-US" sz="2000" dirty="0"/>
              <a:t>For each equivalence class, setting values for input variable just below their min, at their min, just above the min, a nominal value, just below their max, at their max and just above their max</a:t>
            </a:r>
          </a:p>
          <a:p>
            <a:r>
              <a:rPr lang="en-US" sz="2000" dirty="0"/>
              <a:t>A typical strategy for all input variables: Holding the values of all but one variable at their nominal values, letting one variable take each of the above combinations</a:t>
            </a:r>
          </a:p>
          <a:p>
            <a:endParaRPr lang="en-US" sz="2000" dirty="0"/>
          </a:p>
          <a:p>
            <a:endParaRPr lang="en-US" sz="2000" dirty="0"/>
          </a:p>
          <a:p>
            <a:endParaRPr lang="en-US" sz="2000" dirty="0"/>
          </a:p>
          <a:p>
            <a:endParaRPr lang="en-US" sz="2000" dirty="0"/>
          </a:p>
          <a:p>
            <a:endParaRPr lang="en-US" sz="2000" dirty="0"/>
          </a:p>
          <a:p>
            <a:r>
              <a:rPr lang="en-US" sz="2000" dirty="0"/>
              <a:t>We can drop the BLB and AUB because they are </a:t>
            </a:r>
            <a:r>
              <a:rPr lang="en-US" sz="2000" u="sng" dirty="0"/>
              <a:t>out of the EC range</a:t>
            </a:r>
          </a:p>
          <a:p>
            <a:endParaRPr lang="en-CA" sz="2000" dirty="0"/>
          </a:p>
          <a:p>
            <a:endParaRPr lang="en-US" sz="20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40</a:t>
            </a:fld>
            <a:endParaRPr lang="en-US" altLang="ja-JP"/>
          </a:p>
        </p:txBody>
      </p:sp>
      <p:sp>
        <p:nvSpPr>
          <p:cNvPr id="6" name="Rectangle 5"/>
          <p:cNvSpPr/>
          <p:nvPr/>
        </p:nvSpPr>
        <p:spPr>
          <a:xfrm>
            <a:off x="1864563" y="3485199"/>
            <a:ext cx="6072100" cy="1815882"/>
          </a:xfrm>
          <a:prstGeom prst="rect">
            <a:avLst/>
          </a:prstGeom>
          <a:solidFill>
            <a:schemeClr val="bg2">
              <a:lumMod val="10000"/>
              <a:lumOff val="90000"/>
            </a:schemeClr>
          </a:solidFill>
        </p:spPr>
        <p:txBody>
          <a:bodyPr wrap="square">
            <a:spAutoFit/>
          </a:bodyPr>
          <a:lstStyle/>
          <a:p>
            <a:pPr lvl="1"/>
            <a:r>
              <a:rPr lang="en-CA" sz="1600" b="0" dirty="0"/>
              <a:t>BLB		: a value just below the lower bound</a:t>
            </a:r>
          </a:p>
          <a:p>
            <a:pPr lvl="1"/>
            <a:r>
              <a:rPr lang="en-CA" sz="1600" b="0" dirty="0"/>
              <a:t>LB		: the value on the lower boundary</a:t>
            </a:r>
          </a:p>
          <a:p>
            <a:pPr lvl="1"/>
            <a:r>
              <a:rPr lang="en-CA" sz="1600" b="0" dirty="0"/>
              <a:t>ALB		: a value just above the lower boundary</a:t>
            </a:r>
          </a:p>
          <a:p>
            <a:pPr lvl="1"/>
            <a:r>
              <a:rPr lang="en-CA" sz="1600" b="0" dirty="0"/>
              <a:t>NOM		: a nominal value </a:t>
            </a:r>
          </a:p>
          <a:p>
            <a:pPr lvl="1"/>
            <a:r>
              <a:rPr lang="en-CA" sz="1600" b="0" dirty="0"/>
              <a:t>BUB		: a value just below the upper bound</a:t>
            </a:r>
          </a:p>
          <a:p>
            <a:pPr lvl="1"/>
            <a:r>
              <a:rPr lang="en-CA" sz="1600" b="0" dirty="0"/>
              <a:t>UB		: the value on the upper bound</a:t>
            </a:r>
          </a:p>
          <a:p>
            <a:pPr lvl="1"/>
            <a:r>
              <a:rPr lang="en-CA" sz="1600" b="0" dirty="0"/>
              <a:t>AUB		: a value just above the upper bound</a:t>
            </a:r>
          </a:p>
        </p:txBody>
      </p:sp>
      <p:grpSp>
        <p:nvGrpSpPr>
          <p:cNvPr id="18" name="Group 17"/>
          <p:cNvGrpSpPr/>
          <p:nvPr/>
        </p:nvGrpSpPr>
        <p:grpSpPr>
          <a:xfrm>
            <a:off x="2233631" y="5734046"/>
            <a:ext cx="5146681" cy="593725"/>
            <a:chOff x="3924302" y="5734046"/>
            <a:chExt cx="5146681" cy="593725"/>
          </a:xfrm>
        </p:grpSpPr>
        <p:grpSp>
          <p:nvGrpSpPr>
            <p:cNvPr id="7" name="Group 21"/>
            <p:cNvGrpSpPr>
              <a:grpSpLocks/>
            </p:cNvGrpSpPr>
            <p:nvPr/>
          </p:nvGrpSpPr>
          <p:grpSpPr bwMode="auto">
            <a:xfrm>
              <a:off x="3924302" y="5734046"/>
              <a:ext cx="5146681" cy="593725"/>
              <a:chOff x="2472" y="3612"/>
              <a:chExt cx="3242" cy="374"/>
            </a:xfrm>
          </p:grpSpPr>
          <p:sp>
            <p:nvSpPr>
              <p:cNvPr id="8" name="Rectangle 10"/>
              <p:cNvSpPr>
                <a:spLocks noChangeArrowheads="1"/>
              </p:cNvSpPr>
              <p:nvPr/>
            </p:nvSpPr>
            <p:spPr bwMode="auto">
              <a:xfrm>
                <a:off x="2835" y="3612"/>
                <a:ext cx="2208" cy="210"/>
              </a:xfrm>
              <a:prstGeom prst="rect">
                <a:avLst/>
              </a:prstGeom>
              <a:solidFill>
                <a:schemeClr val="accent2">
                  <a:lumMod val="60000"/>
                  <a:lumOff val="40000"/>
                </a:schemeClr>
              </a:solidFill>
              <a:ln w="9525">
                <a:solidFill>
                  <a:schemeClr val="tx1"/>
                </a:solidFill>
                <a:miter lim="800000"/>
                <a:headEnd/>
                <a:tailEnd/>
              </a:ln>
            </p:spPr>
            <p:txBody>
              <a:bodyPr wrap="none" anchor="ctr"/>
              <a:lstStyle/>
              <a:p>
                <a:endParaRPr lang="en-US" sz="1400" i="0"/>
              </a:p>
            </p:txBody>
          </p:sp>
          <p:sp>
            <p:nvSpPr>
              <p:cNvPr id="9" name="Oval 19"/>
              <p:cNvSpPr>
                <a:spLocks noChangeArrowheads="1"/>
              </p:cNvSpPr>
              <p:nvPr/>
            </p:nvSpPr>
            <p:spPr bwMode="auto">
              <a:xfrm>
                <a:off x="5007" y="3658"/>
                <a:ext cx="96" cy="96"/>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0" name="Oval 20"/>
              <p:cNvSpPr>
                <a:spLocks noChangeArrowheads="1"/>
              </p:cNvSpPr>
              <p:nvPr/>
            </p:nvSpPr>
            <p:spPr bwMode="auto">
              <a:xfrm>
                <a:off x="4785" y="3658"/>
                <a:ext cx="96" cy="96"/>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1" name="Oval 21"/>
              <p:cNvSpPr>
                <a:spLocks noChangeArrowheads="1"/>
              </p:cNvSpPr>
              <p:nvPr/>
            </p:nvSpPr>
            <p:spPr bwMode="auto">
              <a:xfrm>
                <a:off x="3863" y="3658"/>
                <a:ext cx="96" cy="96"/>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2" name="Oval 24"/>
              <p:cNvSpPr>
                <a:spLocks noChangeArrowheads="1"/>
              </p:cNvSpPr>
              <p:nvPr/>
            </p:nvSpPr>
            <p:spPr bwMode="auto">
              <a:xfrm>
                <a:off x="2807" y="3658"/>
                <a:ext cx="96" cy="96"/>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3" name="Oval 25"/>
              <p:cNvSpPr>
                <a:spLocks noChangeArrowheads="1"/>
              </p:cNvSpPr>
              <p:nvPr/>
            </p:nvSpPr>
            <p:spPr bwMode="auto">
              <a:xfrm>
                <a:off x="2999" y="3658"/>
                <a:ext cx="96" cy="96"/>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4" name="Rectangle 6"/>
              <p:cNvSpPr>
                <a:spLocks noChangeArrowheads="1"/>
              </p:cNvSpPr>
              <p:nvPr/>
            </p:nvSpPr>
            <p:spPr bwMode="auto">
              <a:xfrm>
                <a:off x="3288" y="3612"/>
                <a:ext cx="302" cy="174"/>
              </a:xfrm>
              <a:prstGeom prst="rect">
                <a:avLst/>
              </a:prstGeom>
              <a:noFill/>
              <a:ln w="12700">
                <a:noFill/>
                <a:miter lim="800000"/>
                <a:headEnd/>
                <a:tailEnd/>
              </a:ln>
              <a:effectLst/>
            </p:spPr>
            <p:txBody>
              <a:bodyPr wrap="none">
                <a:spAutoFit/>
              </a:bodyPr>
              <a:lstStyle/>
              <a:p>
                <a:r>
                  <a:rPr lang="en-US" sz="1200" b="1" i="0" dirty="0">
                    <a:solidFill>
                      <a:srgbClr val="FF0000"/>
                    </a:solidFill>
                  </a:rPr>
                  <a:t>EC1</a:t>
                </a:r>
              </a:p>
            </p:txBody>
          </p:sp>
          <p:sp>
            <p:nvSpPr>
              <p:cNvPr id="15" name="Rectangle 20"/>
              <p:cNvSpPr>
                <a:spLocks noChangeArrowheads="1"/>
              </p:cNvSpPr>
              <p:nvPr/>
            </p:nvSpPr>
            <p:spPr bwMode="auto">
              <a:xfrm>
                <a:off x="2472" y="3792"/>
                <a:ext cx="3242" cy="194"/>
              </a:xfrm>
              <a:prstGeom prst="rect">
                <a:avLst/>
              </a:prstGeom>
              <a:noFill/>
              <a:ln w="12700">
                <a:noFill/>
                <a:miter lim="800000"/>
                <a:headEnd/>
                <a:tailEnd/>
              </a:ln>
              <a:effectLst/>
            </p:spPr>
            <p:txBody>
              <a:bodyPr wrap="square">
                <a:spAutoFit/>
              </a:bodyPr>
              <a:lstStyle/>
              <a:p>
                <a:r>
                  <a:rPr lang="en-US" sz="1400" dirty="0">
                    <a:solidFill>
                      <a:schemeClr val="tx2"/>
                    </a:solidFill>
                  </a:rPr>
                  <a:t>BLB  LB ALB</a:t>
                </a:r>
                <a:r>
                  <a:rPr lang="en-US" sz="1400" i="0" dirty="0">
                    <a:solidFill>
                      <a:schemeClr val="tx2"/>
                    </a:solidFill>
                  </a:rPr>
                  <a:t>                 NOM                   BUB  UB  AUB</a:t>
                </a:r>
              </a:p>
            </p:txBody>
          </p:sp>
        </p:grpSp>
        <p:sp>
          <p:nvSpPr>
            <p:cNvPr id="16" name="Oval 24"/>
            <p:cNvSpPr>
              <a:spLocks noChangeArrowheads="1"/>
            </p:cNvSpPr>
            <p:nvPr/>
          </p:nvSpPr>
          <p:spPr bwMode="auto">
            <a:xfrm>
              <a:off x="4177398" y="5824532"/>
              <a:ext cx="152400" cy="152400"/>
            </a:xfrm>
            <a:prstGeom prst="ellipse">
              <a:avLst/>
            </a:prstGeom>
            <a:solidFill>
              <a:schemeClr val="tx1"/>
            </a:solidFill>
            <a:ln w="9525">
              <a:solidFill>
                <a:schemeClr val="tx1"/>
              </a:solidFill>
              <a:round/>
              <a:headEnd/>
              <a:tailEnd/>
            </a:ln>
          </p:spPr>
          <p:txBody>
            <a:bodyPr wrap="none" anchor="ctr"/>
            <a:lstStyle/>
            <a:p>
              <a:endParaRPr lang="en-US" sz="1400" i="0"/>
            </a:p>
          </p:txBody>
        </p:sp>
        <p:sp>
          <p:nvSpPr>
            <p:cNvPr id="17" name="Oval 24"/>
            <p:cNvSpPr>
              <a:spLocks noChangeArrowheads="1"/>
            </p:cNvSpPr>
            <p:nvPr/>
          </p:nvSpPr>
          <p:spPr bwMode="auto">
            <a:xfrm>
              <a:off x="8272466" y="5802172"/>
              <a:ext cx="152400" cy="152400"/>
            </a:xfrm>
            <a:prstGeom prst="ellipse">
              <a:avLst/>
            </a:prstGeom>
            <a:solidFill>
              <a:schemeClr val="tx1"/>
            </a:solidFill>
            <a:ln w="9525">
              <a:solidFill>
                <a:schemeClr val="tx1"/>
              </a:solidFill>
              <a:round/>
              <a:headEnd/>
              <a:tailEnd/>
            </a:ln>
          </p:spPr>
          <p:txBody>
            <a:bodyPr wrap="none" anchor="ctr"/>
            <a:lstStyle/>
            <a:p>
              <a:endParaRPr lang="en-US" sz="1400" i="0"/>
            </a:p>
          </p:txBody>
        </p:sp>
      </p:grpSp>
      <p:grpSp>
        <p:nvGrpSpPr>
          <p:cNvPr id="19" name="Group 18"/>
          <p:cNvGrpSpPr/>
          <p:nvPr/>
        </p:nvGrpSpPr>
        <p:grpSpPr>
          <a:xfrm>
            <a:off x="7256655" y="5618069"/>
            <a:ext cx="1370360" cy="648072"/>
            <a:chOff x="3756083" y="1790842"/>
            <a:chExt cx="1370360" cy="648072"/>
          </a:xfrm>
        </p:grpSpPr>
        <p:sp>
          <p:nvSpPr>
            <p:cNvPr id="20" name="Left Arrow 19"/>
            <p:cNvSpPr/>
            <p:nvPr/>
          </p:nvSpPr>
          <p:spPr bwMode="auto">
            <a:xfrm rot="5400000">
              <a:off x="3612067" y="1934858"/>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21" name="TextBox 20"/>
            <p:cNvSpPr txBox="1"/>
            <p:nvPr/>
          </p:nvSpPr>
          <p:spPr>
            <a:xfrm>
              <a:off x="4050507" y="1948878"/>
              <a:ext cx="1075936" cy="461665"/>
            </a:xfrm>
            <a:prstGeom prst="rect">
              <a:avLst/>
            </a:prstGeom>
            <a:noFill/>
          </p:spPr>
          <p:txBody>
            <a:bodyPr wrap="none" rtlCol="0">
              <a:spAutoFit/>
            </a:bodyPr>
            <a:lstStyle/>
            <a:p>
              <a:r>
                <a:rPr lang="en-US" sz="1200" dirty="0">
                  <a:solidFill>
                    <a:srgbClr val="FF0000"/>
                  </a:solidFill>
                </a:rPr>
                <a:t>Robustness</a:t>
              </a:r>
            </a:p>
            <a:p>
              <a:r>
                <a:rPr lang="en-US" sz="1200" dirty="0">
                  <a:solidFill>
                    <a:srgbClr val="FF0000"/>
                  </a:solidFill>
                </a:rPr>
                <a:t>testing</a:t>
              </a:r>
              <a:endParaRPr lang="en-CA" sz="1200" dirty="0">
                <a:solidFill>
                  <a:srgbClr val="FF0000"/>
                </a:solidFill>
              </a:endParaRPr>
            </a:p>
          </p:txBody>
        </p:sp>
      </p:grpSp>
    </p:spTree>
    <p:extLst>
      <p:ext uri="{BB962C8B-B14F-4D97-AF65-F5344CB8AC3E}">
        <p14:creationId xmlns:p14="http://schemas.microsoft.com/office/powerpoint/2010/main" val="399812575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BVT: Example</a:t>
            </a:r>
          </a:p>
        </p:txBody>
      </p:sp>
      <p:sp>
        <p:nvSpPr>
          <p:cNvPr id="3" name="Content Placeholder 2"/>
          <p:cNvSpPr>
            <a:spLocks noGrp="1"/>
          </p:cNvSpPr>
          <p:nvPr>
            <p:ph idx="1"/>
          </p:nvPr>
        </p:nvSpPr>
        <p:spPr/>
        <p:txBody>
          <a:bodyPr/>
          <a:lstStyle/>
          <a:p>
            <a:r>
              <a:rPr lang="en-CA" sz="2800" dirty="0"/>
              <a:t>Assume a function F, with two variables x and y, domains X and Y</a:t>
            </a:r>
          </a:p>
          <a:p>
            <a:r>
              <a:rPr lang="en-CA" sz="2800" dirty="0"/>
              <a:t>Boundaries: a &lt;= x &lt;= b, c &lt;= y&lt;= d</a:t>
            </a:r>
          </a:p>
          <a:p>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41</a:t>
            </a:fld>
            <a:endParaRPr lang="en-US" altLang="ja-JP"/>
          </a:p>
        </p:txBody>
      </p:sp>
      <p:grpSp>
        <p:nvGrpSpPr>
          <p:cNvPr id="6" name="Group 5"/>
          <p:cNvGrpSpPr/>
          <p:nvPr/>
        </p:nvGrpSpPr>
        <p:grpSpPr>
          <a:xfrm>
            <a:off x="1907704" y="3054797"/>
            <a:ext cx="5105221" cy="3198366"/>
            <a:chOff x="1290638" y="2133600"/>
            <a:chExt cx="6226343" cy="4349750"/>
          </a:xfrm>
        </p:grpSpPr>
        <p:sp>
          <p:nvSpPr>
            <p:cNvPr id="7" name="Line 3"/>
            <p:cNvSpPr>
              <a:spLocks noChangeShapeType="1"/>
            </p:cNvSpPr>
            <p:nvPr/>
          </p:nvSpPr>
          <p:spPr bwMode="auto">
            <a:xfrm flipV="1">
              <a:off x="1900238" y="2493963"/>
              <a:ext cx="0" cy="3733800"/>
            </a:xfrm>
            <a:prstGeom prst="line">
              <a:avLst/>
            </a:prstGeom>
            <a:noFill/>
            <a:ln w="38100">
              <a:solidFill>
                <a:schemeClr val="tx1"/>
              </a:solidFill>
              <a:round/>
              <a:headEnd/>
              <a:tailEnd type="stealth" w="med" len="med"/>
            </a:ln>
          </p:spPr>
          <p:txBody>
            <a:bodyPr/>
            <a:lstStyle/>
            <a:p>
              <a:endParaRPr lang="en-CA"/>
            </a:p>
          </p:txBody>
        </p:sp>
        <p:sp>
          <p:nvSpPr>
            <p:cNvPr id="8" name="Line 4"/>
            <p:cNvSpPr>
              <a:spLocks noChangeShapeType="1"/>
            </p:cNvSpPr>
            <p:nvPr/>
          </p:nvSpPr>
          <p:spPr bwMode="auto">
            <a:xfrm>
              <a:off x="1747838" y="5999163"/>
              <a:ext cx="5410200" cy="0"/>
            </a:xfrm>
            <a:prstGeom prst="line">
              <a:avLst/>
            </a:prstGeom>
            <a:noFill/>
            <a:ln w="38100">
              <a:solidFill>
                <a:schemeClr val="tx1"/>
              </a:solidFill>
              <a:round/>
              <a:headEnd/>
              <a:tailEnd type="triangle" w="med" len="med"/>
            </a:ln>
          </p:spPr>
          <p:txBody>
            <a:bodyPr/>
            <a:lstStyle/>
            <a:p>
              <a:endParaRPr lang="en-CA"/>
            </a:p>
          </p:txBody>
        </p:sp>
        <p:sp>
          <p:nvSpPr>
            <p:cNvPr id="9" name="Line 5"/>
            <p:cNvSpPr>
              <a:spLocks noChangeShapeType="1"/>
            </p:cNvSpPr>
            <p:nvPr/>
          </p:nvSpPr>
          <p:spPr bwMode="auto">
            <a:xfrm>
              <a:off x="1900238" y="3179763"/>
              <a:ext cx="4648200" cy="0"/>
            </a:xfrm>
            <a:prstGeom prst="line">
              <a:avLst/>
            </a:prstGeom>
            <a:noFill/>
            <a:ln w="9525">
              <a:solidFill>
                <a:schemeClr val="tx1"/>
              </a:solidFill>
              <a:prstDash val="dashDot"/>
              <a:round/>
              <a:headEnd/>
              <a:tailEnd/>
            </a:ln>
          </p:spPr>
          <p:txBody>
            <a:bodyPr/>
            <a:lstStyle/>
            <a:p>
              <a:endParaRPr lang="en-CA"/>
            </a:p>
          </p:txBody>
        </p:sp>
        <p:sp>
          <p:nvSpPr>
            <p:cNvPr id="10" name="Line 6"/>
            <p:cNvSpPr>
              <a:spLocks noChangeShapeType="1"/>
            </p:cNvSpPr>
            <p:nvPr/>
          </p:nvSpPr>
          <p:spPr bwMode="auto">
            <a:xfrm>
              <a:off x="1900238" y="5084763"/>
              <a:ext cx="4648200" cy="0"/>
            </a:xfrm>
            <a:prstGeom prst="line">
              <a:avLst/>
            </a:prstGeom>
            <a:noFill/>
            <a:ln w="9525">
              <a:solidFill>
                <a:schemeClr val="tx1"/>
              </a:solidFill>
              <a:prstDash val="dashDot"/>
              <a:round/>
              <a:headEnd/>
              <a:tailEnd/>
            </a:ln>
          </p:spPr>
          <p:txBody>
            <a:bodyPr/>
            <a:lstStyle/>
            <a:p>
              <a:endParaRPr lang="en-CA"/>
            </a:p>
          </p:txBody>
        </p:sp>
        <p:sp>
          <p:nvSpPr>
            <p:cNvPr id="11" name="Line 7"/>
            <p:cNvSpPr>
              <a:spLocks noChangeShapeType="1"/>
            </p:cNvSpPr>
            <p:nvPr/>
          </p:nvSpPr>
          <p:spPr bwMode="auto">
            <a:xfrm flipV="1">
              <a:off x="2509838" y="2570163"/>
              <a:ext cx="0" cy="3429000"/>
            </a:xfrm>
            <a:prstGeom prst="line">
              <a:avLst/>
            </a:prstGeom>
            <a:noFill/>
            <a:ln w="9525">
              <a:solidFill>
                <a:schemeClr val="tx1"/>
              </a:solidFill>
              <a:prstDash val="dashDot"/>
              <a:round/>
              <a:headEnd/>
              <a:tailEnd/>
            </a:ln>
          </p:spPr>
          <p:txBody>
            <a:bodyPr/>
            <a:lstStyle/>
            <a:p>
              <a:endParaRPr lang="en-CA"/>
            </a:p>
          </p:txBody>
        </p:sp>
        <p:sp>
          <p:nvSpPr>
            <p:cNvPr id="12" name="Line 8"/>
            <p:cNvSpPr>
              <a:spLocks noChangeShapeType="1"/>
            </p:cNvSpPr>
            <p:nvPr/>
          </p:nvSpPr>
          <p:spPr bwMode="auto">
            <a:xfrm flipV="1">
              <a:off x="6015038" y="2570163"/>
              <a:ext cx="0" cy="3429000"/>
            </a:xfrm>
            <a:prstGeom prst="line">
              <a:avLst/>
            </a:prstGeom>
            <a:noFill/>
            <a:ln w="9525">
              <a:solidFill>
                <a:schemeClr val="tx1"/>
              </a:solidFill>
              <a:prstDash val="dashDot"/>
              <a:round/>
              <a:headEnd/>
              <a:tailEnd/>
            </a:ln>
          </p:spPr>
          <p:txBody>
            <a:bodyPr/>
            <a:lstStyle/>
            <a:p>
              <a:endParaRPr lang="en-CA"/>
            </a:p>
          </p:txBody>
        </p:sp>
        <p:sp>
          <p:nvSpPr>
            <p:cNvPr id="13" name="Rectangle 9"/>
            <p:cNvSpPr>
              <a:spLocks noChangeArrowheads="1"/>
            </p:cNvSpPr>
            <p:nvPr/>
          </p:nvSpPr>
          <p:spPr bwMode="auto">
            <a:xfrm>
              <a:off x="2509838" y="3179763"/>
              <a:ext cx="3505200" cy="1905000"/>
            </a:xfrm>
            <a:prstGeom prst="rect">
              <a:avLst/>
            </a:prstGeom>
            <a:solidFill>
              <a:schemeClr val="accent2">
                <a:lumMod val="60000"/>
                <a:lumOff val="40000"/>
              </a:schemeClr>
            </a:solidFill>
            <a:ln w="9525">
              <a:solidFill>
                <a:schemeClr val="tx1"/>
              </a:solidFill>
              <a:miter lim="800000"/>
              <a:headEnd/>
              <a:tailEnd/>
            </a:ln>
          </p:spPr>
          <p:txBody>
            <a:bodyPr wrap="none" anchor="ctr"/>
            <a:lstStyle/>
            <a:p>
              <a:endParaRPr lang="en-US" sz="1800" b="1" i="0"/>
            </a:p>
          </p:txBody>
        </p:sp>
        <p:sp>
          <p:nvSpPr>
            <p:cNvPr id="14" name="Text Box 10"/>
            <p:cNvSpPr txBox="1">
              <a:spLocks noChangeArrowheads="1"/>
            </p:cNvSpPr>
            <p:nvPr/>
          </p:nvSpPr>
          <p:spPr bwMode="auto">
            <a:xfrm>
              <a:off x="2341563" y="6116638"/>
              <a:ext cx="311150" cy="366712"/>
            </a:xfrm>
            <a:prstGeom prst="rect">
              <a:avLst/>
            </a:prstGeom>
            <a:noFill/>
            <a:ln w="9525">
              <a:noFill/>
              <a:miter lim="800000"/>
              <a:headEnd/>
              <a:tailEnd/>
            </a:ln>
          </p:spPr>
          <p:txBody>
            <a:bodyPr wrap="none">
              <a:spAutoFit/>
            </a:bodyPr>
            <a:lstStyle/>
            <a:p>
              <a:r>
                <a:rPr lang="en-US" sz="1800" b="1" i="0"/>
                <a:t>a</a:t>
              </a:r>
            </a:p>
          </p:txBody>
        </p:sp>
        <p:sp>
          <p:nvSpPr>
            <p:cNvPr id="15" name="Text Box 11"/>
            <p:cNvSpPr txBox="1">
              <a:spLocks noChangeArrowheads="1"/>
            </p:cNvSpPr>
            <p:nvPr/>
          </p:nvSpPr>
          <p:spPr bwMode="auto">
            <a:xfrm>
              <a:off x="5862638" y="6075363"/>
              <a:ext cx="323850" cy="366712"/>
            </a:xfrm>
            <a:prstGeom prst="rect">
              <a:avLst/>
            </a:prstGeom>
            <a:noFill/>
            <a:ln w="9525">
              <a:noFill/>
              <a:miter lim="800000"/>
              <a:headEnd/>
              <a:tailEnd/>
            </a:ln>
          </p:spPr>
          <p:txBody>
            <a:bodyPr wrap="none">
              <a:spAutoFit/>
            </a:bodyPr>
            <a:lstStyle/>
            <a:p>
              <a:r>
                <a:rPr lang="en-US" sz="1800" b="1" i="0"/>
                <a:t>b</a:t>
              </a:r>
            </a:p>
          </p:txBody>
        </p:sp>
        <p:sp>
          <p:nvSpPr>
            <p:cNvPr id="16" name="Text Box 12"/>
            <p:cNvSpPr txBox="1">
              <a:spLocks noChangeArrowheads="1"/>
            </p:cNvSpPr>
            <p:nvPr/>
          </p:nvSpPr>
          <p:spPr bwMode="auto">
            <a:xfrm>
              <a:off x="1290638" y="2951163"/>
              <a:ext cx="323850" cy="366712"/>
            </a:xfrm>
            <a:prstGeom prst="rect">
              <a:avLst/>
            </a:prstGeom>
            <a:noFill/>
            <a:ln w="9525">
              <a:noFill/>
              <a:miter lim="800000"/>
              <a:headEnd/>
              <a:tailEnd/>
            </a:ln>
          </p:spPr>
          <p:txBody>
            <a:bodyPr wrap="none">
              <a:spAutoFit/>
            </a:bodyPr>
            <a:lstStyle/>
            <a:p>
              <a:r>
                <a:rPr lang="en-US" sz="1800" b="1" i="0"/>
                <a:t>d</a:t>
              </a:r>
            </a:p>
          </p:txBody>
        </p:sp>
        <p:sp>
          <p:nvSpPr>
            <p:cNvPr id="17" name="Text Box 13"/>
            <p:cNvSpPr txBox="1">
              <a:spLocks noChangeArrowheads="1"/>
            </p:cNvSpPr>
            <p:nvPr/>
          </p:nvSpPr>
          <p:spPr bwMode="auto">
            <a:xfrm>
              <a:off x="1290638" y="4856163"/>
              <a:ext cx="311150" cy="366712"/>
            </a:xfrm>
            <a:prstGeom prst="rect">
              <a:avLst/>
            </a:prstGeom>
            <a:noFill/>
            <a:ln w="9525">
              <a:noFill/>
              <a:miter lim="800000"/>
              <a:headEnd/>
              <a:tailEnd/>
            </a:ln>
          </p:spPr>
          <p:txBody>
            <a:bodyPr wrap="none">
              <a:spAutoFit/>
            </a:bodyPr>
            <a:lstStyle/>
            <a:p>
              <a:r>
                <a:rPr lang="en-US" sz="1800" b="1" i="0"/>
                <a:t>c</a:t>
              </a:r>
            </a:p>
          </p:txBody>
        </p:sp>
        <p:sp>
          <p:nvSpPr>
            <p:cNvPr id="18" name="Text Box 14"/>
            <p:cNvSpPr txBox="1">
              <a:spLocks noChangeArrowheads="1"/>
            </p:cNvSpPr>
            <p:nvPr/>
          </p:nvSpPr>
          <p:spPr bwMode="auto">
            <a:xfrm>
              <a:off x="7204075" y="5888038"/>
              <a:ext cx="312906" cy="369332"/>
            </a:xfrm>
            <a:prstGeom prst="rect">
              <a:avLst/>
            </a:prstGeom>
            <a:noFill/>
            <a:ln w="9525">
              <a:noFill/>
              <a:miter lim="800000"/>
              <a:headEnd/>
              <a:tailEnd/>
            </a:ln>
          </p:spPr>
          <p:txBody>
            <a:bodyPr wrap="none">
              <a:spAutoFit/>
            </a:bodyPr>
            <a:lstStyle/>
            <a:p>
              <a:r>
                <a:rPr lang="en-US" sz="1800" b="1" i="0" dirty="0"/>
                <a:t>x</a:t>
              </a:r>
            </a:p>
          </p:txBody>
        </p:sp>
        <p:sp>
          <p:nvSpPr>
            <p:cNvPr id="19" name="Text Box 15"/>
            <p:cNvSpPr txBox="1">
              <a:spLocks noChangeArrowheads="1"/>
            </p:cNvSpPr>
            <p:nvPr/>
          </p:nvSpPr>
          <p:spPr bwMode="auto">
            <a:xfrm>
              <a:off x="1516063" y="2133600"/>
              <a:ext cx="312906" cy="369332"/>
            </a:xfrm>
            <a:prstGeom prst="rect">
              <a:avLst/>
            </a:prstGeom>
            <a:noFill/>
            <a:ln w="9525">
              <a:noFill/>
              <a:miter lim="800000"/>
              <a:headEnd/>
              <a:tailEnd/>
            </a:ln>
          </p:spPr>
          <p:txBody>
            <a:bodyPr wrap="none">
              <a:spAutoFit/>
            </a:bodyPr>
            <a:lstStyle/>
            <a:p>
              <a:r>
                <a:rPr lang="en-US" sz="1800" b="1" i="0" dirty="0"/>
                <a:t>y</a:t>
              </a:r>
            </a:p>
          </p:txBody>
        </p:sp>
      </p:grpSp>
    </p:spTree>
    <p:extLst>
      <p:ext uri="{BB962C8B-B14F-4D97-AF65-F5344CB8AC3E}">
        <p14:creationId xmlns:p14="http://schemas.microsoft.com/office/powerpoint/2010/main" val="834674718"/>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BVT: Example (cont’d)</a:t>
            </a:r>
          </a:p>
        </p:txBody>
      </p:sp>
      <p:sp>
        <p:nvSpPr>
          <p:cNvPr id="3" name="Content Placeholder 2"/>
          <p:cNvSpPr>
            <a:spLocks noGrp="1"/>
          </p:cNvSpPr>
          <p:nvPr>
            <p:ph idx="1"/>
          </p:nvPr>
        </p:nvSpPr>
        <p:spPr>
          <a:xfrm>
            <a:off x="900113" y="1560513"/>
            <a:ext cx="8001000" cy="821928"/>
          </a:xfrm>
        </p:spPr>
        <p:txBody>
          <a:bodyPr/>
          <a:lstStyle/>
          <a:p>
            <a:r>
              <a:rPr lang="en-US" sz="2800" dirty="0"/>
              <a:t>Number of test cases=9</a:t>
            </a:r>
          </a:p>
          <a:p>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42</a:t>
            </a:fld>
            <a:endParaRPr lang="en-US" altLang="ja-JP"/>
          </a:p>
        </p:txBody>
      </p:sp>
      <p:grpSp>
        <p:nvGrpSpPr>
          <p:cNvPr id="44" name="Group 43"/>
          <p:cNvGrpSpPr/>
          <p:nvPr/>
        </p:nvGrpSpPr>
        <p:grpSpPr>
          <a:xfrm>
            <a:off x="395536" y="2752308"/>
            <a:ext cx="4738039" cy="3377413"/>
            <a:chOff x="683568" y="2968332"/>
            <a:chExt cx="4738039" cy="3377413"/>
          </a:xfrm>
        </p:grpSpPr>
        <p:grpSp>
          <p:nvGrpSpPr>
            <p:cNvPr id="20" name="Group 19"/>
            <p:cNvGrpSpPr/>
            <p:nvPr/>
          </p:nvGrpSpPr>
          <p:grpSpPr>
            <a:xfrm>
              <a:off x="683568" y="2968332"/>
              <a:ext cx="4738039" cy="3100414"/>
              <a:chOff x="1863725" y="2328220"/>
              <a:chExt cx="6222766" cy="4117030"/>
            </a:xfrm>
          </p:grpSpPr>
          <p:sp>
            <p:nvSpPr>
              <p:cNvPr id="21" name="Line 4"/>
              <p:cNvSpPr>
                <a:spLocks noChangeShapeType="1"/>
              </p:cNvSpPr>
              <p:nvPr/>
            </p:nvSpPr>
            <p:spPr bwMode="auto">
              <a:xfrm flipV="1">
                <a:off x="2473325" y="2557463"/>
                <a:ext cx="0" cy="3733800"/>
              </a:xfrm>
              <a:prstGeom prst="line">
                <a:avLst/>
              </a:prstGeom>
              <a:noFill/>
              <a:ln w="38100">
                <a:solidFill>
                  <a:schemeClr val="tx1"/>
                </a:solidFill>
                <a:round/>
                <a:headEnd/>
                <a:tailEnd type="stealth" w="med" len="med"/>
              </a:ln>
            </p:spPr>
            <p:txBody>
              <a:bodyPr/>
              <a:lstStyle/>
              <a:p>
                <a:endParaRPr lang="en-CA"/>
              </a:p>
            </p:txBody>
          </p:sp>
          <p:sp>
            <p:nvSpPr>
              <p:cNvPr id="22" name="Line 5"/>
              <p:cNvSpPr>
                <a:spLocks noChangeShapeType="1"/>
              </p:cNvSpPr>
              <p:nvPr/>
            </p:nvSpPr>
            <p:spPr bwMode="auto">
              <a:xfrm>
                <a:off x="2320925" y="6062663"/>
                <a:ext cx="5410200" cy="0"/>
              </a:xfrm>
              <a:prstGeom prst="line">
                <a:avLst/>
              </a:prstGeom>
              <a:noFill/>
              <a:ln w="38100">
                <a:solidFill>
                  <a:schemeClr val="tx1"/>
                </a:solidFill>
                <a:round/>
                <a:headEnd/>
                <a:tailEnd type="triangle" w="med" len="med"/>
              </a:ln>
            </p:spPr>
            <p:txBody>
              <a:bodyPr/>
              <a:lstStyle/>
              <a:p>
                <a:endParaRPr lang="en-CA"/>
              </a:p>
            </p:txBody>
          </p:sp>
          <p:sp>
            <p:nvSpPr>
              <p:cNvPr id="23" name="Line 6"/>
              <p:cNvSpPr>
                <a:spLocks noChangeShapeType="1"/>
              </p:cNvSpPr>
              <p:nvPr/>
            </p:nvSpPr>
            <p:spPr bwMode="auto">
              <a:xfrm>
                <a:off x="2473325" y="3243263"/>
                <a:ext cx="4648200" cy="0"/>
              </a:xfrm>
              <a:prstGeom prst="line">
                <a:avLst/>
              </a:prstGeom>
              <a:noFill/>
              <a:ln w="9525">
                <a:solidFill>
                  <a:schemeClr val="tx1"/>
                </a:solidFill>
                <a:prstDash val="dashDot"/>
                <a:round/>
                <a:headEnd/>
                <a:tailEnd/>
              </a:ln>
            </p:spPr>
            <p:txBody>
              <a:bodyPr/>
              <a:lstStyle/>
              <a:p>
                <a:endParaRPr lang="en-CA"/>
              </a:p>
            </p:txBody>
          </p:sp>
          <p:sp>
            <p:nvSpPr>
              <p:cNvPr id="24" name="Line 7"/>
              <p:cNvSpPr>
                <a:spLocks noChangeShapeType="1"/>
              </p:cNvSpPr>
              <p:nvPr/>
            </p:nvSpPr>
            <p:spPr bwMode="auto">
              <a:xfrm>
                <a:off x="2473325" y="5148263"/>
                <a:ext cx="4648200" cy="0"/>
              </a:xfrm>
              <a:prstGeom prst="line">
                <a:avLst/>
              </a:prstGeom>
              <a:noFill/>
              <a:ln w="9525">
                <a:solidFill>
                  <a:schemeClr val="tx1"/>
                </a:solidFill>
                <a:prstDash val="dashDot"/>
                <a:round/>
                <a:headEnd/>
                <a:tailEnd/>
              </a:ln>
            </p:spPr>
            <p:txBody>
              <a:bodyPr/>
              <a:lstStyle/>
              <a:p>
                <a:endParaRPr lang="en-CA"/>
              </a:p>
            </p:txBody>
          </p:sp>
          <p:sp>
            <p:nvSpPr>
              <p:cNvPr id="25" name="Line 8"/>
              <p:cNvSpPr>
                <a:spLocks noChangeShapeType="1"/>
              </p:cNvSpPr>
              <p:nvPr/>
            </p:nvSpPr>
            <p:spPr bwMode="auto">
              <a:xfrm flipV="1">
                <a:off x="3082925" y="2633663"/>
                <a:ext cx="0" cy="3429000"/>
              </a:xfrm>
              <a:prstGeom prst="line">
                <a:avLst/>
              </a:prstGeom>
              <a:noFill/>
              <a:ln w="9525">
                <a:solidFill>
                  <a:schemeClr val="tx1"/>
                </a:solidFill>
                <a:prstDash val="dashDot"/>
                <a:round/>
                <a:headEnd/>
                <a:tailEnd/>
              </a:ln>
            </p:spPr>
            <p:txBody>
              <a:bodyPr/>
              <a:lstStyle/>
              <a:p>
                <a:endParaRPr lang="en-CA"/>
              </a:p>
            </p:txBody>
          </p:sp>
          <p:sp>
            <p:nvSpPr>
              <p:cNvPr id="26" name="Line 9"/>
              <p:cNvSpPr>
                <a:spLocks noChangeShapeType="1"/>
              </p:cNvSpPr>
              <p:nvPr/>
            </p:nvSpPr>
            <p:spPr bwMode="auto">
              <a:xfrm flipV="1">
                <a:off x="6588125" y="2633663"/>
                <a:ext cx="0" cy="3429000"/>
              </a:xfrm>
              <a:prstGeom prst="line">
                <a:avLst/>
              </a:prstGeom>
              <a:noFill/>
              <a:ln w="9525">
                <a:solidFill>
                  <a:schemeClr val="tx1"/>
                </a:solidFill>
                <a:prstDash val="dashDot"/>
                <a:round/>
                <a:headEnd/>
                <a:tailEnd/>
              </a:ln>
            </p:spPr>
            <p:txBody>
              <a:bodyPr/>
              <a:lstStyle/>
              <a:p>
                <a:endParaRPr lang="en-CA"/>
              </a:p>
            </p:txBody>
          </p:sp>
          <p:sp>
            <p:nvSpPr>
              <p:cNvPr id="27" name="Rectangle 10"/>
              <p:cNvSpPr>
                <a:spLocks noChangeArrowheads="1"/>
              </p:cNvSpPr>
              <p:nvPr/>
            </p:nvSpPr>
            <p:spPr bwMode="auto">
              <a:xfrm>
                <a:off x="3082925" y="3243263"/>
                <a:ext cx="3505200" cy="1905000"/>
              </a:xfrm>
              <a:prstGeom prst="rect">
                <a:avLst/>
              </a:prstGeom>
              <a:solidFill>
                <a:schemeClr val="accent2">
                  <a:lumMod val="60000"/>
                  <a:lumOff val="40000"/>
                </a:schemeClr>
              </a:solidFill>
              <a:ln w="9525">
                <a:solidFill>
                  <a:schemeClr val="tx1"/>
                </a:solidFill>
                <a:miter lim="800000"/>
                <a:headEnd/>
                <a:tailEnd/>
              </a:ln>
            </p:spPr>
            <p:txBody>
              <a:bodyPr wrap="none" anchor="ctr"/>
              <a:lstStyle/>
              <a:p>
                <a:endParaRPr lang="en-US" sz="1800" i="0"/>
              </a:p>
            </p:txBody>
          </p:sp>
          <p:sp>
            <p:nvSpPr>
              <p:cNvPr id="28" name="Text Box 11"/>
              <p:cNvSpPr txBox="1">
                <a:spLocks noChangeArrowheads="1"/>
              </p:cNvSpPr>
              <p:nvPr/>
            </p:nvSpPr>
            <p:spPr bwMode="auto">
              <a:xfrm>
                <a:off x="2932113" y="6078538"/>
                <a:ext cx="311150" cy="366712"/>
              </a:xfrm>
              <a:prstGeom prst="rect">
                <a:avLst/>
              </a:prstGeom>
              <a:noFill/>
              <a:ln w="9525">
                <a:noFill/>
                <a:miter lim="800000"/>
                <a:headEnd/>
                <a:tailEnd/>
              </a:ln>
            </p:spPr>
            <p:txBody>
              <a:bodyPr wrap="none">
                <a:spAutoFit/>
              </a:bodyPr>
              <a:lstStyle/>
              <a:p>
                <a:r>
                  <a:rPr lang="en-US" sz="1800" i="0"/>
                  <a:t>a</a:t>
                </a:r>
              </a:p>
            </p:txBody>
          </p:sp>
          <p:sp>
            <p:nvSpPr>
              <p:cNvPr id="29" name="Text Box 12"/>
              <p:cNvSpPr txBox="1">
                <a:spLocks noChangeArrowheads="1"/>
              </p:cNvSpPr>
              <p:nvPr/>
            </p:nvSpPr>
            <p:spPr bwMode="auto">
              <a:xfrm>
                <a:off x="6453188" y="6037263"/>
                <a:ext cx="311150" cy="366712"/>
              </a:xfrm>
              <a:prstGeom prst="rect">
                <a:avLst/>
              </a:prstGeom>
              <a:noFill/>
              <a:ln w="9525">
                <a:noFill/>
                <a:miter lim="800000"/>
                <a:headEnd/>
                <a:tailEnd/>
              </a:ln>
            </p:spPr>
            <p:txBody>
              <a:bodyPr wrap="none">
                <a:spAutoFit/>
              </a:bodyPr>
              <a:lstStyle/>
              <a:p>
                <a:r>
                  <a:rPr lang="en-US" sz="1800" i="0"/>
                  <a:t>b</a:t>
                </a:r>
              </a:p>
            </p:txBody>
          </p:sp>
          <p:sp>
            <p:nvSpPr>
              <p:cNvPr id="30" name="Text Box 13"/>
              <p:cNvSpPr txBox="1">
                <a:spLocks noChangeArrowheads="1"/>
              </p:cNvSpPr>
              <p:nvPr/>
            </p:nvSpPr>
            <p:spPr bwMode="auto">
              <a:xfrm>
                <a:off x="1863725" y="3014663"/>
                <a:ext cx="311150" cy="366712"/>
              </a:xfrm>
              <a:prstGeom prst="rect">
                <a:avLst/>
              </a:prstGeom>
              <a:noFill/>
              <a:ln w="9525">
                <a:noFill/>
                <a:miter lim="800000"/>
                <a:headEnd/>
                <a:tailEnd/>
              </a:ln>
            </p:spPr>
            <p:txBody>
              <a:bodyPr wrap="none">
                <a:spAutoFit/>
              </a:bodyPr>
              <a:lstStyle/>
              <a:p>
                <a:r>
                  <a:rPr lang="en-US" sz="1800" i="0"/>
                  <a:t>d</a:t>
                </a:r>
              </a:p>
            </p:txBody>
          </p:sp>
          <p:sp>
            <p:nvSpPr>
              <p:cNvPr id="31" name="Text Box 14"/>
              <p:cNvSpPr txBox="1">
                <a:spLocks noChangeArrowheads="1"/>
              </p:cNvSpPr>
              <p:nvPr/>
            </p:nvSpPr>
            <p:spPr bwMode="auto">
              <a:xfrm>
                <a:off x="1863725" y="4919663"/>
                <a:ext cx="298450" cy="366712"/>
              </a:xfrm>
              <a:prstGeom prst="rect">
                <a:avLst/>
              </a:prstGeom>
              <a:noFill/>
              <a:ln w="9525">
                <a:noFill/>
                <a:miter lim="800000"/>
                <a:headEnd/>
                <a:tailEnd/>
              </a:ln>
            </p:spPr>
            <p:txBody>
              <a:bodyPr wrap="none">
                <a:spAutoFit/>
              </a:bodyPr>
              <a:lstStyle/>
              <a:p>
                <a:r>
                  <a:rPr lang="en-US" sz="1800" i="0"/>
                  <a:t>c</a:t>
                </a:r>
              </a:p>
            </p:txBody>
          </p:sp>
          <p:sp>
            <p:nvSpPr>
              <p:cNvPr id="32" name="Text Box 15"/>
              <p:cNvSpPr txBox="1">
                <a:spLocks noChangeArrowheads="1"/>
              </p:cNvSpPr>
              <p:nvPr/>
            </p:nvSpPr>
            <p:spPr bwMode="auto">
              <a:xfrm>
                <a:off x="7680558" y="5919172"/>
                <a:ext cx="405933" cy="458488"/>
              </a:xfrm>
              <a:prstGeom prst="rect">
                <a:avLst/>
              </a:prstGeom>
              <a:noFill/>
              <a:ln w="9525">
                <a:noFill/>
                <a:miter lim="800000"/>
                <a:headEnd/>
                <a:tailEnd/>
              </a:ln>
            </p:spPr>
            <p:txBody>
              <a:bodyPr wrap="none">
                <a:spAutoFit/>
              </a:bodyPr>
              <a:lstStyle/>
              <a:p>
                <a:r>
                  <a:rPr lang="en-US" sz="1800" i="0" dirty="0"/>
                  <a:t>X</a:t>
                </a:r>
              </a:p>
            </p:txBody>
          </p:sp>
          <p:sp>
            <p:nvSpPr>
              <p:cNvPr id="33" name="Text Box 16"/>
              <p:cNvSpPr txBox="1">
                <a:spLocks noChangeArrowheads="1"/>
              </p:cNvSpPr>
              <p:nvPr/>
            </p:nvSpPr>
            <p:spPr bwMode="auto">
              <a:xfrm>
                <a:off x="2003991" y="2328220"/>
                <a:ext cx="405933" cy="458488"/>
              </a:xfrm>
              <a:prstGeom prst="rect">
                <a:avLst/>
              </a:prstGeom>
              <a:noFill/>
              <a:ln w="9525">
                <a:noFill/>
                <a:miter lim="800000"/>
                <a:headEnd/>
                <a:tailEnd/>
              </a:ln>
            </p:spPr>
            <p:txBody>
              <a:bodyPr wrap="none">
                <a:spAutoFit/>
              </a:bodyPr>
              <a:lstStyle/>
              <a:p>
                <a:r>
                  <a:rPr lang="en-US" sz="1800" i="0" dirty="0"/>
                  <a:t>Y</a:t>
                </a:r>
              </a:p>
            </p:txBody>
          </p:sp>
          <p:sp>
            <p:nvSpPr>
              <p:cNvPr id="34" name="Oval 17"/>
              <p:cNvSpPr>
                <a:spLocks noChangeArrowheads="1"/>
              </p:cNvSpPr>
              <p:nvPr/>
            </p:nvSpPr>
            <p:spPr bwMode="auto">
              <a:xfrm>
                <a:off x="4683125" y="31321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35" name="Oval 18"/>
              <p:cNvSpPr>
                <a:spLocks noChangeArrowheads="1"/>
              </p:cNvSpPr>
              <p:nvPr/>
            </p:nvSpPr>
            <p:spPr bwMode="auto">
              <a:xfrm>
                <a:off x="4683125" y="34369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36" name="Oval 19"/>
              <p:cNvSpPr>
                <a:spLocks noChangeArrowheads="1"/>
              </p:cNvSpPr>
              <p:nvPr/>
            </p:nvSpPr>
            <p:spPr bwMode="auto">
              <a:xfrm>
                <a:off x="6511925" y="41227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37" name="Oval 20"/>
              <p:cNvSpPr>
                <a:spLocks noChangeArrowheads="1"/>
              </p:cNvSpPr>
              <p:nvPr/>
            </p:nvSpPr>
            <p:spPr bwMode="auto">
              <a:xfrm>
                <a:off x="6207125" y="41227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38" name="Oval 21"/>
              <p:cNvSpPr>
                <a:spLocks noChangeArrowheads="1"/>
              </p:cNvSpPr>
              <p:nvPr/>
            </p:nvSpPr>
            <p:spPr bwMode="auto">
              <a:xfrm>
                <a:off x="4683125" y="41227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39" name="Oval 22"/>
              <p:cNvSpPr>
                <a:spLocks noChangeArrowheads="1"/>
              </p:cNvSpPr>
              <p:nvPr/>
            </p:nvSpPr>
            <p:spPr bwMode="auto">
              <a:xfrm>
                <a:off x="4683125" y="51133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40" name="Oval 23"/>
              <p:cNvSpPr>
                <a:spLocks noChangeArrowheads="1"/>
              </p:cNvSpPr>
              <p:nvPr/>
            </p:nvSpPr>
            <p:spPr bwMode="auto">
              <a:xfrm>
                <a:off x="4683125" y="48085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41" name="Oval 24"/>
              <p:cNvSpPr>
                <a:spLocks noChangeArrowheads="1"/>
              </p:cNvSpPr>
              <p:nvPr/>
            </p:nvSpPr>
            <p:spPr bwMode="auto">
              <a:xfrm>
                <a:off x="3006725" y="41227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sp>
            <p:nvSpPr>
              <p:cNvPr id="42" name="Oval 25"/>
              <p:cNvSpPr>
                <a:spLocks noChangeArrowheads="1"/>
              </p:cNvSpPr>
              <p:nvPr/>
            </p:nvSpPr>
            <p:spPr bwMode="auto">
              <a:xfrm>
                <a:off x="3311525" y="4122738"/>
                <a:ext cx="152400" cy="152400"/>
              </a:xfrm>
              <a:prstGeom prst="ellipse">
                <a:avLst/>
              </a:prstGeom>
              <a:solidFill>
                <a:schemeClr val="tx1"/>
              </a:solidFill>
              <a:ln w="9525">
                <a:solidFill>
                  <a:schemeClr val="tx1"/>
                </a:solidFill>
                <a:round/>
                <a:headEnd/>
                <a:tailEnd/>
              </a:ln>
            </p:spPr>
            <p:txBody>
              <a:bodyPr wrap="none" anchor="ctr"/>
              <a:lstStyle/>
              <a:p>
                <a:endParaRPr lang="en-US" sz="1800" i="0"/>
              </a:p>
            </p:txBody>
          </p:sp>
        </p:grpSp>
        <p:sp>
          <p:nvSpPr>
            <p:cNvPr id="43" name="Rectangle 20"/>
            <p:cNvSpPr>
              <a:spLocks noChangeArrowheads="1"/>
            </p:cNvSpPr>
            <p:nvPr/>
          </p:nvSpPr>
          <p:spPr bwMode="auto">
            <a:xfrm>
              <a:off x="1497043" y="6068746"/>
              <a:ext cx="3579013" cy="276999"/>
            </a:xfrm>
            <a:prstGeom prst="rect">
              <a:avLst/>
            </a:prstGeom>
            <a:noFill/>
            <a:ln w="12700">
              <a:noFill/>
              <a:miter lim="800000"/>
              <a:headEnd/>
              <a:tailEnd/>
            </a:ln>
            <a:effectLst/>
          </p:spPr>
          <p:txBody>
            <a:bodyPr wrap="square">
              <a:spAutoFit/>
            </a:bodyPr>
            <a:lstStyle/>
            <a:p>
              <a:r>
                <a:rPr lang="en-US" sz="1200" dirty="0">
                  <a:solidFill>
                    <a:srgbClr val="FF0000"/>
                  </a:solidFill>
                </a:rPr>
                <a:t>LB ALB</a:t>
              </a:r>
              <a:r>
                <a:rPr lang="en-US" sz="1200" i="0" dirty="0">
                  <a:solidFill>
                    <a:srgbClr val="FF0000"/>
                  </a:solidFill>
                </a:rPr>
                <a:t>             NOM               BUB  UB</a:t>
              </a:r>
            </a:p>
          </p:txBody>
        </p:sp>
      </p:grpSp>
      <p:graphicFrame>
        <p:nvGraphicFramePr>
          <p:cNvPr id="45" name="Table 44"/>
          <p:cNvGraphicFramePr>
            <a:graphicFrameLocks noGrp="1"/>
          </p:cNvGraphicFramePr>
          <p:nvPr>
            <p:extLst>
              <p:ext uri="{D42A27DB-BD31-4B8C-83A1-F6EECF244321}">
                <p14:modId xmlns:p14="http://schemas.microsoft.com/office/powerpoint/2010/main" val="1867669761"/>
              </p:ext>
            </p:extLst>
          </p:nvPr>
        </p:nvGraphicFramePr>
        <p:xfrm>
          <a:off x="4496136" y="2035465"/>
          <a:ext cx="4252328" cy="2969260"/>
        </p:xfrm>
        <a:graphic>
          <a:graphicData uri="http://schemas.openxmlformats.org/drawingml/2006/table">
            <a:tbl>
              <a:tblPr/>
              <a:tblGrid>
                <a:gridCol w="1800761">
                  <a:extLst>
                    <a:ext uri="{9D8B030D-6E8A-4147-A177-3AD203B41FA5}">
                      <a16:colId xmlns:a16="http://schemas.microsoft.com/office/drawing/2014/main" val="20000"/>
                    </a:ext>
                  </a:extLst>
                </a:gridCol>
                <a:gridCol w="1227431">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tblGrid>
              <a:tr h="0">
                <a:tc>
                  <a:txBody>
                    <a:bodyPr/>
                    <a:lstStyle/>
                    <a:p>
                      <a:pPr>
                        <a:lnSpc>
                          <a:spcPct val="115000"/>
                        </a:lnSpc>
                        <a:spcAft>
                          <a:spcPts val="0"/>
                        </a:spcAft>
                      </a:pPr>
                      <a:r>
                        <a:rPr lang="en-CA" sz="1800" b="1" dirty="0">
                          <a:latin typeface="Calibri"/>
                          <a:ea typeface="Calibri"/>
                          <a:cs typeface="Times New Roman"/>
                        </a:rPr>
                        <a:t>Test</a:t>
                      </a:r>
                      <a:r>
                        <a:rPr lang="en-CA" sz="1800" b="1" baseline="0" dirty="0">
                          <a:latin typeface="Calibri"/>
                          <a:ea typeface="Calibri"/>
                          <a:cs typeface="Times New Roman"/>
                        </a:rPr>
                        <a:t> cases (</a:t>
                      </a:r>
                      <a:r>
                        <a:rPr lang="en-CA" sz="1800" b="1" dirty="0">
                          <a:latin typeface="Calibri"/>
                          <a:ea typeface="Calibri"/>
                          <a:cs typeface="Times New Roman"/>
                        </a:rPr>
                        <a:t>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b="1" dirty="0">
                          <a:latin typeface="Calibri"/>
                          <a:ea typeface="Calibri"/>
                          <a:cs typeface="Times New Roman"/>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b="1" dirty="0">
                          <a:latin typeface="Calibri"/>
                          <a:ea typeface="Calibri"/>
                          <a:cs typeface="Times New Roman"/>
                        </a:rPr>
                        <a: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lnSpc>
                          <a:spcPct val="115000"/>
                        </a:lnSpc>
                        <a:spcAft>
                          <a:spcPts val="0"/>
                        </a:spcAft>
                      </a:pPr>
                      <a:r>
                        <a:rPr lang="en-CA" sz="1800" b="1" dirty="0">
                          <a:latin typeface="Calibri"/>
                          <a:ea typeface="Calibri"/>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x_NOM</a:t>
                      </a:r>
                      <a:endParaRPr lang="en-CA" sz="1800" dirty="0">
                        <a:solidFill>
                          <a:srgbClr val="6633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y_LB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15000"/>
                        </a:lnSpc>
                        <a:spcAft>
                          <a:spcPts val="0"/>
                        </a:spcAft>
                      </a:pPr>
                      <a:r>
                        <a:rPr lang="en-CA" sz="1800" b="1" dirty="0">
                          <a:latin typeface="Calibri"/>
                          <a:ea typeface="Calibri"/>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x_NOM</a:t>
                      </a:r>
                      <a:endParaRPr lang="en-CA" sz="1800" dirty="0">
                        <a:solidFill>
                          <a:srgbClr val="6633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y_ALB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15000"/>
                        </a:lnSpc>
                        <a:spcAft>
                          <a:spcPts val="0"/>
                        </a:spcAft>
                      </a:pPr>
                      <a:r>
                        <a:rPr lang="en-CA" sz="1800" b="1" dirty="0">
                          <a:latin typeface="Calibri"/>
                          <a:ea typeface="Calibri"/>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x_NOM</a:t>
                      </a:r>
                      <a:endParaRPr lang="en-CA" sz="1800" dirty="0">
                        <a:solidFill>
                          <a:srgbClr val="6633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y_NOM</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lnSpc>
                          <a:spcPct val="115000"/>
                        </a:lnSpc>
                        <a:spcAft>
                          <a:spcPts val="0"/>
                        </a:spcAft>
                      </a:pPr>
                      <a:r>
                        <a:rPr lang="en-CA" sz="1800" b="1" dirty="0">
                          <a:latin typeface="Calibri"/>
                          <a:ea typeface="Calibri"/>
                          <a:cs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x_NOM</a:t>
                      </a:r>
                      <a:endParaRPr lang="en-CA" sz="1800" dirty="0">
                        <a:solidFill>
                          <a:srgbClr val="6633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y_BUB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lnSpc>
                          <a:spcPct val="115000"/>
                        </a:lnSpc>
                        <a:spcAft>
                          <a:spcPts val="0"/>
                        </a:spcAft>
                      </a:pPr>
                      <a:r>
                        <a:rPr lang="en-CA" sz="1800" b="1" dirty="0">
                          <a:latin typeface="Calibri"/>
                          <a:ea typeface="Calibri"/>
                          <a:cs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x_NOM</a:t>
                      </a:r>
                      <a:endParaRPr lang="en-CA" sz="1800" dirty="0">
                        <a:solidFill>
                          <a:srgbClr val="6633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y_UB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lnSpc>
                          <a:spcPct val="115000"/>
                        </a:lnSpc>
                        <a:spcAft>
                          <a:spcPts val="0"/>
                        </a:spcAft>
                      </a:pPr>
                      <a:r>
                        <a:rPr lang="en-CA" sz="1800" b="1" dirty="0">
                          <a:latin typeface="Calibri"/>
                          <a:ea typeface="Calibri"/>
                          <a:cs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x_LB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y_</a:t>
                      </a:r>
                      <a:r>
                        <a:rPr lang="en-CA" sz="1800" dirty="0" err="1">
                          <a:latin typeface="Calibri"/>
                          <a:ea typeface="Calibri"/>
                          <a:cs typeface="Times New Roman"/>
                        </a:rPr>
                        <a:t>NOM</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ctr">
                        <a:lnSpc>
                          <a:spcPct val="115000"/>
                        </a:lnSpc>
                        <a:spcAft>
                          <a:spcPts val="0"/>
                        </a:spcAft>
                      </a:pPr>
                      <a:r>
                        <a:rPr lang="en-CA" sz="1800" b="1" dirty="0">
                          <a:latin typeface="Calibri"/>
                          <a:ea typeface="Calibri"/>
                          <a:cs typeface="Times New Roman"/>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x_ALB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y_</a:t>
                      </a:r>
                      <a:r>
                        <a:rPr lang="en-CA" sz="1800" dirty="0" err="1">
                          <a:latin typeface="Calibri"/>
                          <a:ea typeface="Calibri"/>
                          <a:cs typeface="Times New Roman"/>
                        </a:rPr>
                        <a:t>NOM</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ctr">
                        <a:lnSpc>
                          <a:spcPct val="115000"/>
                        </a:lnSpc>
                        <a:spcAft>
                          <a:spcPts val="0"/>
                        </a:spcAft>
                      </a:pPr>
                      <a:r>
                        <a:rPr lang="en-CA" sz="1800" b="1" dirty="0">
                          <a:latin typeface="Calibri"/>
                          <a:ea typeface="Calibri"/>
                          <a:cs typeface="Times New Roman"/>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x_BUB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y_</a:t>
                      </a:r>
                      <a:r>
                        <a:rPr lang="en-CA" sz="1800" dirty="0" err="1">
                          <a:latin typeface="Calibri"/>
                          <a:ea typeface="Calibri"/>
                          <a:cs typeface="Times New Roman"/>
                        </a:rPr>
                        <a:t>NOM</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ctr">
                        <a:lnSpc>
                          <a:spcPct val="115000"/>
                        </a:lnSpc>
                        <a:spcAft>
                          <a:spcPts val="0"/>
                        </a:spcAft>
                      </a:pPr>
                      <a:r>
                        <a:rPr lang="en-CA" sz="1800" b="1" dirty="0">
                          <a:latin typeface="Calibri"/>
                          <a:ea typeface="Calibri"/>
                          <a:cs typeface="Times New Roman"/>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latin typeface="Calibri"/>
                          <a:ea typeface="Calibri"/>
                          <a:cs typeface="Times New Roman"/>
                        </a:rPr>
                        <a:t>x_UB</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CA" sz="1800" dirty="0" err="1">
                          <a:solidFill>
                            <a:srgbClr val="663300"/>
                          </a:solidFill>
                          <a:latin typeface="Calibri"/>
                          <a:ea typeface="Calibri"/>
                          <a:cs typeface="Times New Roman"/>
                        </a:rPr>
                        <a:t>y_</a:t>
                      </a:r>
                      <a:r>
                        <a:rPr lang="en-CA" sz="1800" dirty="0" err="1">
                          <a:latin typeface="Calibri"/>
                          <a:ea typeface="Calibri"/>
                          <a:cs typeface="Times New Roman"/>
                        </a:rPr>
                        <a:t>NOM</a:t>
                      </a:r>
                      <a:endParaRPr lang="en-CA"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62948912"/>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BVT: Limitations</a:t>
            </a:r>
          </a:p>
        </p:txBody>
      </p:sp>
      <p:sp>
        <p:nvSpPr>
          <p:cNvPr id="3" name="Content Placeholder 2"/>
          <p:cNvSpPr>
            <a:spLocks noGrp="1"/>
          </p:cNvSpPr>
          <p:nvPr>
            <p:ph idx="1"/>
          </p:nvPr>
        </p:nvSpPr>
        <p:spPr/>
        <p:txBody>
          <a:bodyPr/>
          <a:lstStyle/>
          <a:p>
            <a:r>
              <a:rPr lang="en-CA" sz="2800" dirty="0"/>
              <a:t>How many test cases is required for a function </a:t>
            </a:r>
            <a:r>
              <a:rPr lang="en-US" sz="2800" dirty="0"/>
              <a:t>with </a:t>
            </a:r>
            <a:r>
              <a:rPr lang="en-US" sz="2800" b="1" dirty="0"/>
              <a:t>n </a:t>
            </a:r>
            <a:r>
              <a:rPr lang="en-US" sz="2800" dirty="0"/>
              <a:t>variables?</a:t>
            </a:r>
          </a:p>
          <a:p>
            <a:endParaRPr lang="en-CA" sz="2800" b="1" dirty="0"/>
          </a:p>
          <a:p>
            <a:r>
              <a:rPr lang="en-CA" sz="2800" b="1" dirty="0"/>
              <a:t>Works well </a:t>
            </a:r>
            <a:r>
              <a:rPr lang="en-CA" sz="2800" dirty="0"/>
              <a:t>with variables that </a:t>
            </a:r>
            <a:r>
              <a:rPr lang="en-CA" sz="2800" b="1" dirty="0"/>
              <a:t>represent </a:t>
            </a:r>
            <a:r>
              <a:rPr lang="en-US" sz="2800" b="1" dirty="0"/>
              <a:t>bounded physical quantities</a:t>
            </a:r>
          </a:p>
          <a:p>
            <a:r>
              <a:rPr lang="en-CA" sz="2800" b="1" dirty="0"/>
              <a:t>No consideration of the nature of the function </a:t>
            </a:r>
            <a:r>
              <a:rPr lang="en-CA" sz="2800" dirty="0"/>
              <a:t>and the meaning of variables</a:t>
            </a:r>
          </a:p>
          <a:p>
            <a:r>
              <a:rPr lang="en-CA" sz="2800" dirty="0"/>
              <a:t>Simple technique that is amenable to </a:t>
            </a:r>
            <a:r>
              <a:rPr lang="en-US" sz="2800" dirty="0"/>
              <a:t>robustness testing</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43</a:t>
            </a:fld>
            <a:endParaRPr lang="en-US" altLang="ja-JP"/>
          </a:p>
        </p:txBody>
      </p:sp>
      <p:sp>
        <p:nvSpPr>
          <p:cNvPr id="6" name="Rectangle 5"/>
          <p:cNvSpPr/>
          <p:nvPr/>
        </p:nvSpPr>
        <p:spPr>
          <a:xfrm>
            <a:off x="2448834" y="2420888"/>
            <a:ext cx="4703532" cy="461665"/>
          </a:xfrm>
          <a:prstGeom prst="rect">
            <a:avLst/>
          </a:prstGeom>
        </p:spPr>
        <p:txBody>
          <a:bodyPr wrap="none">
            <a:spAutoFit/>
          </a:bodyPr>
          <a:lstStyle/>
          <a:p>
            <a:pPr lvl="1"/>
            <a:r>
              <a:rPr lang="en-US" dirty="0">
                <a:solidFill>
                  <a:srgbClr val="FF0000"/>
                </a:solidFill>
              </a:rPr>
              <a:t>Total    4n + 1    test cases</a:t>
            </a:r>
          </a:p>
        </p:txBody>
      </p:sp>
      <p:grpSp>
        <p:nvGrpSpPr>
          <p:cNvPr id="7" name="Group 6"/>
          <p:cNvGrpSpPr/>
          <p:nvPr/>
        </p:nvGrpSpPr>
        <p:grpSpPr>
          <a:xfrm>
            <a:off x="7135975" y="5373216"/>
            <a:ext cx="881444" cy="648072"/>
            <a:chOff x="3756083" y="1790842"/>
            <a:chExt cx="881444" cy="648072"/>
          </a:xfrm>
        </p:grpSpPr>
        <p:sp>
          <p:nvSpPr>
            <p:cNvPr id="8" name="Left Arrow 7"/>
            <p:cNvSpPr/>
            <p:nvPr/>
          </p:nvSpPr>
          <p:spPr bwMode="auto">
            <a:xfrm rot="5400000">
              <a:off x="3612067" y="1934858"/>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9" name="TextBox 8"/>
            <p:cNvSpPr txBox="1"/>
            <p:nvPr/>
          </p:nvSpPr>
          <p:spPr>
            <a:xfrm>
              <a:off x="4050507" y="1948878"/>
              <a:ext cx="587020" cy="276999"/>
            </a:xfrm>
            <a:prstGeom prst="rect">
              <a:avLst/>
            </a:prstGeom>
            <a:noFill/>
          </p:spPr>
          <p:txBody>
            <a:bodyPr wrap="none" rtlCol="0">
              <a:spAutoFit/>
            </a:bodyPr>
            <a:lstStyle/>
            <a:p>
              <a:r>
                <a:rPr lang="en-US" sz="1200" dirty="0">
                  <a:solidFill>
                    <a:srgbClr val="FF0000"/>
                  </a:solidFill>
                </a:rPr>
                <a:t>Later</a:t>
              </a:r>
              <a:endParaRPr lang="en-CA" sz="1200" dirty="0">
                <a:solidFill>
                  <a:srgbClr val="FF0000"/>
                </a:solidFill>
              </a:endParaRPr>
            </a:p>
          </p:txBody>
        </p:sp>
      </p:grpSp>
    </p:spTree>
    <p:extLst>
      <p:ext uri="{BB962C8B-B14F-4D97-AF65-F5344CB8AC3E}">
        <p14:creationId xmlns:p14="http://schemas.microsoft.com/office/powerpoint/2010/main" val="124118468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8FB7CA3B-A09F-4AAD-AC51-F02EE6FA4F13}" type="slidenum">
              <a:rPr lang="ja-JP" altLang="en-US"/>
              <a:pPr/>
              <a:t>44</a:t>
            </a:fld>
            <a:endParaRPr lang="en-US" altLang="ja-JP"/>
          </a:p>
        </p:txBody>
      </p:sp>
      <p:sp>
        <p:nvSpPr>
          <p:cNvPr id="2310146" name="Rectangle 2"/>
          <p:cNvSpPr>
            <a:spLocks noGrp="1" noChangeArrowheads="1"/>
          </p:cNvSpPr>
          <p:nvPr>
            <p:ph type="title"/>
          </p:nvPr>
        </p:nvSpPr>
        <p:spPr/>
        <p:txBody>
          <a:bodyPr/>
          <a:lstStyle/>
          <a:p>
            <a:r>
              <a:rPr lang="en-US" altLang="ja-JP" dirty="0">
                <a:ea typeface="ＭＳ Ｐゴシック" charset="-128"/>
              </a:rPr>
              <a:t>Boundary Value Hints</a:t>
            </a:r>
            <a:endParaRPr lang="en-CA" dirty="0">
              <a:ea typeface="ＭＳ Ｐゴシック" charset="-128"/>
            </a:endParaRPr>
          </a:p>
        </p:txBody>
      </p:sp>
      <p:sp>
        <p:nvSpPr>
          <p:cNvPr id="2310147" name="Rectangle 3"/>
          <p:cNvSpPr>
            <a:spLocks noGrp="1" noChangeArrowheads="1"/>
          </p:cNvSpPr>
          <p:nvPr>
            <p:ph type="body" idx="1"/>
          </p:nvPr>
        </p:nvSpPr>
        <p:spPr/>
        <p:txBody>
          <a:bodyPr/>
          <a:lstStyle/>
          <a:p>
            <a:r>
              <a:rPr lang="en-US" altLang="ja-JP" dirty="0">
                <a:ea typeface="ＭＳ Ｐゴシック" charset="-128"/>
              </a:rPr>
              <a:t>Check if the boundary conditions for variables are set correctly</a:t>
            </a:r>
          </a:p>
          <a:p>
            <a:r>
              <a:rPr lang="en-US" altLang="ja-JP" dirty="0">
                <a:ea typeface="ＭＳ Ｐゴシック" charset="-128"/>
              </a:rPr>
              <a:t>Check if the inequality boundary conditions can be changed to equality or not</a:t>
            </a:r>
          </a:p>
          <a:p>
            <a:r>
              <a:rPr lang="en-US" altLang="ja-JP" dirty="0">
                <a:ea typeface="ＭＳ Ｐゴシック" charset="-128"/>
              </a:rPr>
              <a:t>Check if the </a:t>
            </a:r>
            <a:r>
              <a:rPr lang="en-US" altLang="ja-JP" i="1" dirty="0">
                <a:ea typeface="ＭＳ Ｐゴシック" charset="-128"/>
              </a:rPr>
              <a:t>counter</a:t>
            </a:r>
            <a:r>
              <a:rPr lang="en-US" altLang="ja-JP" dirty="0">
                <a:ea typeface="ＭＳ Ｐゴシック" charset="-128"/>
              </a:rPr>
              <a:t> variables allow departure from the loop correctly or not</a:t>
            </a:r>
          </a:p>
          <a:p>
            <a:pPr marL="0" indent="0">
              <a:buNone/>
            </a:pPr>
            <a:endParaRPr lang="en-CA" dirty="0">
              <a:ea typeface="ＭＳ Ｐゴシック" charset="-128"/>
            </a:endParaRPr>
          </a:p>
        </p:txBody>
      </p:sp>
    </p:spTree>
    <p:extLst>
      <p:ext uri="{BB962C8B-B14F-4D97-AF65-F5344CB8AC3E}">
        <p14:creationId xmlns:p14="http://schemas.microsoft.com/office/powerpoint/2010/main" val="4162902898"/>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2FB96CC8-26C7-4B2C-97B1-2F20E8A9E236}" type="slidenum">
              <a:rPr lang="ja-JP" altLang="en-US"/>
              <a:pPr/>
              <a:t>45</a:t>
            </a:fld>
            <a:endParaRPr lang="en-US" altLang="ja-JP"/>
          </a:p>
        </p:txBody>
      </p:sp>
      <p:sp>
        <p:nvSpPr>
          <p:cNvPr id="2312194" name="Rectangle 2"/>
          <p:cNvSpPr>
            <a:spLocks noGrp="1" noChangeArrowheads="1"/>
          </p:cNvSpPr>
          <p:nvPr>
            <p:ph type="title"/>
          </p:nvPr>
        </p:nvSpPr>
        <p:spPr/>
        <p:txBody>
          <a:bodyPr/>
          <a:lstStyle/>
          <a:p>
            <a:r>
              <a:rPr lang="en-US" altLang="ja-JP" dirty="0">
                <a:ea typeface="ＭＳ Ｐゴシック" charset="-128"/>
              </a:rPr>
              <a:t>Boundary Value Hints  /1</a:t>
            </a:r>
            <a:endParaRPr lang="en-CA" dirty="0">
              <a:ea typeface="ＭＳ Ｐゴシック" charset="-128"/>
            </a:endParaRPr>
          </a:p>
        </p:txBody>
      </p:sp>
      <p:sp>
        <p:nvSpPr>
          <p:cNvPr id="2312195" name="Rectangle 3"/>
          <p:cNvSpPr>
            <a:spLocks noGrp="1" noChangeArrowheads="1"/>
          </p:cNvSpPr>
          <p:nvPr>
            <p:ph type="body" idx="1"/>
          </p:nvPr>
        </p:nvSpPr>
        <p:spPr/>
        <p:txBody>
          <a:bodyPr/>
          <a:lstStyle/>
          <a:p>
            <a:pPr>
              <a:lnSpc>
                <a:spcPct val="9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Example (1):</a:t>
            </a:r>
          </a:p>
          <a:p>
            <a:pPr lvl="1">
              <a:lnSpc>
                <a:spcPct val="90000"/>
              </a:lnSpc>
            </a:pPr>
            <a:r>
              <a:rPr lang="en-US" altLang="ja-JP" dirty="0">
                <a:ea typeface="ＭＳ Ｐゴシック" charset="-128"/>
              </a:rPr>
              <a:t>If the program expects an upper case letter A-Z, Test </a:t>
            </a:r>
            <a:r>
              <a:rPr lang="en-US" altLang="ja-JP" dirty="0">
                <a:solidFill>
                  <a:srgbClr val="CC3300"/>
                </a:solidFill>
                <a:ea typeface="ＭＳ Ｐゴシック" charset="-128"/>
              </a:rPr>
              <a:t>@</a:t>
            </a:r>
            <a:r>
              <a:rPr lang="en-US" altLang="ja-JP" dirty="0">
                <a:ea typeface="ＭＳ Ｐゴシック" charset="-128"/>
              </a:rPr>
              <a:t> (ASCII code just below the code for A) and </a:t>
            </a:r>
            <a:r>
              <a:rPr lang="en-US" altLang="ja-JP" dirty="0">
                <a:solidFill>
                  <a:srgbClr val="CC3300"/>
                </a:solidFill>
                <a:ea typeface="ＭＳ Ｐゴシック" charset="-128"/>
              </a:rPr>
              <a:t>[</a:t>
            </a:r>
            <a:r>
              <a:rPr lang="en-US" altLang="ja-JP" dirty="0">
                <a:ea typeface="ＭＳ Ｐゴシック" charset="-128"/>
              </a:rPr>
              <a:t> (character just beyond Z) </a:t>
            </a:r>
          </a:p>
          <a:p>
            <a:pPr lvl="1">
              <a:lnSpc>
                <a:spcPct val="90000"/>
              </a:lnSpc>
              <a:buFont typeface="Wingdings" pitchFamily="2" charset="2"/>
              <a:buNone/>
            </a:pPr>
            <a:endParaRPr lang="en-US" altLang="ja-JP" dirty="0">
              <a:ea typeface="ＭＳ Ｐゴシック" charset="-128"/>
            </a:endParaRPr>
          </a:p>
          <a:p>
            <a:pPr>
              <a:lnSpc>
                <a:spcPct val="90000"/>
              </a:lnSpc>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Example (2):</a:t>
            </a:r>
          </a:p>
          <a:p>
            <a:pPr lvl="1">
              <a:lnSpc>
                <a:spcPct val="90000"/>
              </a:lnSpc>
            </a:pPr>
            <a:r>
              <a:rPr lang="en-US" altLang="ja-JP" dirty="0">
                <a:ea typeface="ＭＳ Ｐゴシック" charset="-128"/>
              </a:rPr>
              <a:t>If the program needs a specific number of inputs, give it that many, one more and one fewer</a:t>
            </a:r>
            <a:endParaRPr lang="en-CA" dirty="0">
              <a:ea typeface="ＭＳ Ｐゴシック" charset="-128"/>
            </a:endParaRPr>
          </a:p>
        </p:txBody>
      </p:sp>
    </p:spTree>
    <p:extLst>
      <p:ext uri="{BB962C8B-B14F-4D97-AF65-F5344CB8AC3E}">
        <p14:creationId xmlns:p14="http://schemas.microsoft.com/office/powerpoint/2010/main" val="3943094320"/>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A879FAF5-319D-4A61-B225-6F6F7A03AF4D}" type="slidenum">
              <a:rPr lang="ja-JP" altLang="en-US"/>
              <a:pPr/>
              <a:t>46</a:t>
            </a:fld>
            <a:endParaRPr lang="en-US" altLang="ja-JP"/>
          </a:p>
        </p:txBody>
      </p:sp>
      <p:sp>
        <p:nvSpPr>
          <p:cNvPr id="2314242" name="Rectangle 2"/>
          <p:cNvSpPr>
            <a:spLocks noGrp="1" noChangeArrowheads="1"/>
          </p:cNvSpPr>
          <p:nvPr>
            <p:ph type="title"/>
          </p:nvPr>
        </p:nvSpPr>
        <p:spPr/>
        <p:txBody>
          <a:bodyPr/>
          <a:lstStyle/>
          <a:p>
            <a:r>
              <a:rPr lang="en-US" altLang="ja-JP" dirty="0">
                <a:ea typeface="ＭＳ Ｐゴシック" charset="-128"/>
              </a:rPr>
              <a:t>Boundary Value Hints  /2</a:t>
            </a:r>
            <a:endParaRPr lang="en-CA" dirty="0">
              <a:ea typeface="ＭＳ Ｐゴシック" charset="-128"/>
            </a:endParaRPr>
          </a:p>
        </p:txBody>
      </p:sp>
      <p:sp>
        <p:nvSpPr>
          <p:cNvPr id="2314243" name="Rectangle 3"/>
          <p:cNvSpPr>
            <a:spLocks noGrp="1" noChangeArrowheads="1"/>
          </p:cNvSpPr>
          <p:nvPr>
            <p:ph type="body" idx="1"/>
          </p:nvPr>
        </p:nvSpPr>
        <p:spPr/>
        <p:txBody>
          <a:bodyPr/>
          <a:lstStyle/>
          <a:p>
            <a:pPr>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Example (3):</a:t>
            </a:r>
          </a:p>
          <a:p>
            <a:r>
              <a:rPr lang="en-US" altLang="ja-JP" dirty="0">
                <a:ea typeface="ＭＳ Ｐゴシック" charset="-128"/>
              </a:rPr>
              <a:t>If a counter is set to have values: </a:t>
            </a:r>
          </a:p>
          <a:p>
            <a:pPr>
              <a:buFont typeface="Wingdings" pitchFamily="2" charset="2"/>
              <a:buNone/>
            </a:pPr>
            <a:r>
              <a:rPr lang="en-US" altLang="ja-JP" dirty="0">
                <a:ea typeface="ＭＳ Ｐゴシック" charset="-128"/>
                <a:cs typeface="Times New Roman" pitchFamily="18" charset="0"/>
              </a:rPr>
              <a:t>	0&lt;</a:t>
            </a:r>
            <a:r>
              <a:rPr lang="en-US" altLang="ja-JP" dirty="0" err="1">
                <a:ea typeface="ＭＳ Ｐゴシック" charset="-128"/>
                <a:cs typeface="Times New Roman" pitchFamily="18" charset="0"/>
              </a:rPr>
              <a:t>i</a:t>
            </a:r>
            <a:r>
              <a:rPr lang="en-US" altLang="ja-JP" dirty="0">
                <a:ea typeface="ＭＳ Ｐゴシック" charset="-128"/>
                <a:cs typeface="Times New Roman" pitchFamily="18" charset="0"/>
              </a:rPr>
              <a:t>&lt; 10</a:t>
            </a:r>
            <a:r>
              <a:rPr lang="en-US" altLang="ja-JP" dirty="0">
                <a:ea typeface="ＭＳ Ｐゴシック" charset="-128"/>
              </a:rPr>
              <a:t>, check if 0 and 10 are correct boundary values </a:t>
            </a:r>
          </a:p>
          <a:p>
            <a:pPr>
              <a:buFont typeface="Wingdings" pitchFamily="2" charset="2"/>
              <a:buNone/>
            </a:pPr>
            <a:r>
              <a:rPr lang="en-US" altLang="ja-JP" b="1" dirty="0">
                <a:solidFill>
                  <a:srgbClr val="CC3300"/>
                </a:solidFill>
                <a:effectLst>
                  <a:outerShdw blurRad="38100" dist="38100" dir="2700000" algn="tl">
                    <a:srgbClr val="C0C0C0"/>
                  </a:outerShdw>
                </a:effectLst>
                <a:ea typeface="ＭＳ Ｐゴシック" charset="-128"/>
              </a:rPr>
              <a:t>Example (4):</a:t>
            </a:r>
          </a:p>
          <a:p>
            <a:r>
              <a:rPr lang="en-US" altLang="ja-JP" dirty="0">
                <a:ea typeface="ＭＳ Ｐゴシック" charset="-128"/>
              </a:rPr>
              <a:t>When reading from or writing to a disk file, check the first and last character in the file</a:t>
            </a:r>
            <a:endParaRPr lang="en-CA" dirty="0">
              <a:ea typeface="ＭＳ Ｐゴシック" charset="-128"/>
            </a:endParaRPr>
          </a:p>
        </p:txBody>
      </p:sp>
    </p:spTree>
    <p:extLst>
      <p:ext uri="{BB962C8B-B14F-4D97-AF65-F5344CB8AC3E}">
        <p14:creationId xmlns:p14="http://schemas.microsoft.com/office/powerpoint/2010/main" val="1794961088"/>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22712713-47A1-4E0C-A559-2FB86E01C7E2}" type="slidenum">
              <a:rPr lang="ja-JP" altLang="en-US"/>
              <a:pPr/>
              <a:t>47</a:t>
            </a:fld>
            <a:endParaRPr lang="en-US" altLang="ja-JP"/>
          </a:p>
        </p:txBody>
      </p:sp>
      <p:sp>
        <p:nvSpPr>
          <p:cNvPr id="2340866" name="Rectangle 2"/>
          <p:cNvSpPr>
            <a:spLocks noGrp="1" noChangeArrowheads="1"/>
          </p:cNvSpPr>
          <p:nvPr>
            <p:ph type="title"/>
          </p:nvPr>
        </p:nvSpPr>
        <p:spPr/>
        <p:txBody>
          <a:bodyPr/>
          <a:lstStyle/>
          <a:p>
            <a:r>
              <a:rPr lang="en-CA"/>
              <a:t>Example</a:t>
            </a:r>
          </a:p>
        </p:txBody>
      </p:sp>
      <p:sp>
        <p:nvSpPr>
          <p:cNvPr id="2340867" name="Rectangle 3"/>
          <p:cNvSpPr>
            <a:spLocks noGrp="1" noChangeArrowheads="1"/>
          </p:cNvSpPr>
          <p:nvPr>
            <p:ph type="body" idx="1"/>
          </p:nvPr>
        </p:nvSpPr>
        <p:spPr/>
        <p:txBody>
          <a:bodyPr/>
          <a:lstStyle/>
          <a:p>
            <a:pPr>
              <a:lnSpc>
                <a:spcPct val="80000"/>
              </a:lnSpc>
            </a:pPr>
            <a:r>
              <a:rPr lang="en-US" sz="2800" dirty="0"/>
              <a:t>Suppose we are testing a software module of an editor system that allows a user to enter new font identifiers into a font database. The input specification for the module states that a font identifier should </a:t>
            </a:r>
          </a:p>
          <a:p>
            <a:pPr lvl="1">
              <a:lnSpc>
                <a:spcPct val="80000"/>
              </a:lnSpc>
            </a:pPr>
            <a:r>
              <a:rPr lang="en-US" sz="2400" dirty="0"/>
              <a:t>(</a:t>
            </a:r>
            <a:r>
              <a:rPr lang="en-US" sz="2400" dirty="0" err="1"/>
              <a:t>i</a:t>
            </a:r>
            <a:r>
              <a:rPr lang="en-US" sz="2400" dirty="0"/>
              <a:t>) consist of alphanumeric characters; </a:t>
            </a:r>
          </a:p>
          <a:p>
            <a:pPr lvl="1">
              <a:lnSpc>
                <a:spcPct val="80000"/>
              </a:lnSpc>
            </a:pPr>
            <a:r>
              <a:rPr lang="en-US" sz="2400" dirty="0"/>
              <a:t>(ii) the range for the total number of characters is between 3 and 15; and, </a:t>
            </a:r>
          </a:p>
          <a:p>
            <a:pPr lvl="1">
              <a:lnSpc>
                <a:spcPct val="80000"/>
              </a:lnSpc>
            </a:pPr>
            <a:r>
              <a:rPr lang="en-US" sz="2400" dirty="0"/>
              <a:t>(iii) the first two characters must be letters </a:t>
            </a:r>
          </a:p>
          <a:p>
            <a:pPr>
              <a:lnSpc>
                <a:spcPct val="80000"/>
              </a:lnSpc>
            </a:pPr>
            <a:r>
              <a:rPr lang="en-US" sz="2800" dirty="0"/>
              <a:t>When preparing test cases we will focus on selecting “equivalence classes” and “boundary values” for the inputs </a:t>
            </a:r>
            <a:endParaRPr lang="en-CA" sz="2800" dirty="0"/>
          </a:p>
        </p:txBody>
      </p:sp>
    </p:spTree>
    <p:extLst>
      <p:ext uri="{BB962C8B-B14F-4D97-AF65-F5344CB8AC3E}">
        <p14:creationId xmlns:p14="http://schemas.microsoft.com/office/powerpoint/2010/main" val="1270906873"/>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ja-JP" altLang="en-US"/>
              <a:t>far@ucalgary.ca</a:t>
            </a:r>
            <a:endParaRPr lang="en-US" altLang="ja-JP"/>
          </a:p>
        </p:txBody>
      </p:sp>
      <p:sp>
        <p:nvSpPr>
          <p:cNvPr id="7" name="Slide Number Placeholder 5"/>
          <p:cNvSpPr>
            <a:spLocks noGrp="1"/>
          </p:cNvSpPr>
          <p:nvPr>
            <p:ph type="sldNum" sz="quarter" idx="12"/>
          </p:nvPr>
        </p:nvSpPr>
        <p:spPr/>
        <p:txBody>
          <a:bodyPr/>
          <a:lstStyle/>
          <a:p>
            <a:fld id="{5EB0D378-328A-4AB5-80A7-3468F265CEC5}" type="slidenum">
              <a:rPr lang="ja-JP" altLang="en-US"/>
              <a:pPr/>
              <a:t>48</a:t>
            </a:fld>
            <a:endParaRPr lang="en-US" altLang="ja-JP"/>
          </a:p>
        </p:txBody>
      </p:sp>
      <p:sp>
        <p:nvSpPr>
          <p:cNvPr id="2342914" name="Rectangle 2"/>
          <p:cNvSpPr>
            <a:spLocks noGrp="1" noChangeArrowheads="1"/>
          </p:cNvSpPr>
          <p:nvPr>
            <p:ph type="title"/>
          </p:nvPr>
        </p:nvSpPr>
        <p:spPr/>
        <p:txBody>
          <a:bodyPr/>
          <a:lstStyle/>
          <a:p>
            <a:r>
              <a:rPr lang="en-CA"/>
              <a:t>Example  (cont’d)</a:t>
            </a:r>
          </a:p>
        </p:txBody>
      </p:sp>
      <p:sp>
        <p:nvSpPr>
          <p:cNvPr id="2342915" name="Rectangle 3"/>
          <p:cNvSpPr>
            <a:spLocks noGrp="1" noChangeArrowheads="1"/>
          </p:cNvSpPr>
          <p:nvPr>
            <p:ph type="body" idx="1"/>
          </p:nvPr>
        </p:nvSpPr>
        <p:spPr/>
        <p:txBody>
          <a:bodyPr/>
          <a:lstStyle/>
          <a:p>
            <a:r>
              <a:rPr lang="en-US" sz="2800" dirty="0"/>
              <a:t>Identify input equivalence classes for this example</a:t>
            </a:r>
            <a:endParaRPr lang="en-CA" sz="2800" dirty="0"/>
          </a:p>
        </p:txBody>
      </p:sp>
      <p:sp>
        <p:nvSpPr>
          <p:cNvPr id="2342916" name="Rectangle 4"/>
          <p:cNvSpPr>
            <a:spLocks noChangeArrowheads="1"/>
          </p:cNvSpPr>
          <p:nvPr/>
        </p:nvSpPr>
        <p:spPr bwMode="auto">
          <a:xfrm>
            <a:off x="1404937" y="2420888"/>
            <a:ext cx="7200900" cy="3416320"/>
          </a:xfrm>
          <a:prstGeom prst="rect">
            <a:avLst/>
          </a:prstGeom>
          <a:noFill/>
          <a:ln w="9525">
            <a:noFill/>
            <a:miter lim="800000"/>
            <a:headEnd/>
            <a:tailEnd/>
          </a:ln>
          <a:effectLst/>
        </p:spPr>
        <p:txBody>
          <a:bodyPr>
            <a:spAutoFit/>
          </a:bodyPr>
          <a:lstStyle/>
          <a:p>
            <a:r>
              <a:rPr lang="en-CA" sz="1800" dirty="0">
                <a:solidFill>
                  <a:schemeClr val="hlink"/>
                </a:solidFill>
              </a:rPr>
              <a:t>Spec. 1:</a:t>
            </a:r>
          </a:p>
          <a:p>
            <a:r>
              <a:rPr lang="en-CA" sz="1800" dirty="0">
                <a:solidFill>
                  <a:schemeClr val="hlink"/>
                </a:solidFill>
              </a:rPr>
              <a:t>C1. Font name is alphanumeric, valid</a:t>
            </a:r>
          </a:p>
          <a:p>
            <a:r>
              <a:rPr lang="en-CA" sz="1800" dirty="0">
                <a:solidFill>
                  <a:schemeClr val="hlink"/>
                </a:solidFill>
              </a:rPr>
              <a:t>C2. Font name is not alphanumeric, invalid</a:t>
            </a:r>
          </a:p>
          <a:p>
            <a:endParaRPr lang="en-CA" sz="1800" dirty="0">
              <a:solidFill>
                <a:schemeClr val="hlink"/>
              </a:solidFill>
            </a:endParaRPr>
          </a:p>
          <a:p>
            <a:r>
              <a:rPr lang="en-CA" sz="1800" dirty="0">
                <a:solidFill>
                  <a:schemeClr val="hlink"/>
                </a:solidFill>
              </a:rPr>
              <a:t>Spec. 2:</a:t>
            </a:r>
          </a:p>
          <a:p>
            <a:r>
              <a:rPr lang="en-CA" sz="1800" dirty="0">
                <a:solidFill>
                  <a:schemeClr val="hlink"/>
                </a:solidFill>
              </a:rPr>
              <a:t>C3. Font identifier has between 3 and 15 characters, valid</a:t>
            </a:r>
          </a:p>
          <a:p>
            <a:r>
              <a:rPr lang="en-CA" sz="1800" dirty="0">
                <a:solidFill>
                  <a:schemeClr val="hlink"/>
                </a:solidFill>
              </a:rPr>
              <a:t>C4. Font identifier has less than 3 characters, invalid</a:t>
            </a:r>
          </a:p>
          <a:p>
            <a:r>
              <a:rPr lang="en-CA" sz="1800" dirty="0">
                <a:solidFill>
                  <a:schemeClr val="hlink"/>
                </a:solidFill>
              </a:rPr>
              <a:t>C5. Font identifier has greater than 15 characters, invalid</a:t>
            </a:r>
          </a:p>
          <a:p>
            <a:endParaRPr lang="en-CA" sz="1800" dirty="0">
              <a:solidFill>
                <a:schemeClr val="hlink"/>
              </a:solidFill>
            </a:endParaRPr>
          </a:p>
          <a:p>
            <a:r>
              <a:rPr lang="en-CA" sz="1800" dirty="0">
                <a:solidFill>
                  <a:schemeClr val="hlink"/>
                </a:solidFill>
              </a:rPr>
              <a:t>Spec. 3:</a:t>
            </a:r>
          </a:p>
          <a:p>
            <a:r>
              <a:rPr lang="en-CA" sz="1800" dirty="0">
                <a:solidFill>
                  <a:schemeClr val="hlink"/>
                </a:solidFill>
              </a:rPr>
              <a:t>C6. The first 2 characters are letters, valid</a:t>
            </a:r>
          </a:p>
          <a:p>
            <a:r>
              <a:rPr lang="en-CA" sz="1800" dirty="0">
                <a:solidFill>
                  <a:schemeClr val="hlink"/>
                </a:solidFill>
              </a:rPr>
              <a:t>C7. The first 2 characters are not letters, invalid</a:t>
            </a:r>
          </a:p>
        </p:txBody>
      </p:sp>
    </p:spTree>
    <p:extLst>
      <p:ext uri="{BB962C8B-B14F-4D97-AF65-F5344CB8AC3E}">
        <p14:creationId xmlns:p14="http://schemas.microsoft.com/office/powerpoint/2010/main" val="153427668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2916"/>
                                        </p:tgtEl>
                                        <p:attrNameLst>
                                          <p:attrName>style.visibility</p:attrName>
                                        </p:attrNameLst>
                                      </p:cBhvr>
                                      <p:to>
                                        <p:strVal val="visible"/>
                                      </p:to>
                                    </p:set>
                                    <p:anim calcmode="lin" valueType="num">
                                      <p:cBhvr additive="base">
                                        <p:cTn id="7" dur="500" fill="hold"/>
                                        <p:tgtEl>
                                          <p:spTgt spid="2342916"/>
                                        </p:tgtEl>
                                        <p:attrNameLst>
                                          <p:attrName>ppt_x</p:attrName>
                                        </p:attrNameLst>
                                      </p:cBhvr>
                                      <p:tavLst>
                                        <p:tav tm="0">
                                          <p:val>
                                            <p:strVal val="#ppt_x"/>
                                          </p:val>
                                        </p:tav>
                                        <p:tav tm="100000">
                                          <p:val>
                                            <p:strVal val="#ppt_x"/>
                                          </p:val>
                                        </p:tav>
                                      </p:tavLst>
                                    </p:anim>
                                    <p:anim calcmode="lin" valueType="num">
                                      <p:cBhvr additive="base">
                                        <p:cTn id="8" dur="500" fill="hold"/>
                                        <p:tgtEl>
                                          <p:spTgt spid="2342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29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ja-JP" altLang="en-US"/>
              <a:t>far@ucalgary.ca</a:t>
            </a:r>
            <a:endParaRPr lang="en-US" altLang="ja-JP"/>
          </a:p>
        </p:txBody>
      </p:sp>
      <p:sp>
        <p:nvSpPr>
          <p:cNvPr id="7" name="Slide Number Placeholder 5"/>
          <p:cNvSpPr>
            <a:spLocks noGrp="1"/>
          </p:cNvSpPr>
          <p:nvPr>
            <p:ph type="sldNum" sz="quarter" idx="12"/>
          </p:nvPr>
        </p:nvSpPr>
        <p:spPr/>
        <p:txBody>
          <a:bodyPr/>
          <a:lstStyle/>
          <a:p>
            <a:fld id="{05CDCC28-0CFB-4688-87C5-7B44052CEB29}" type="slidenum">
              <a:rPr lang="ja-JP" altLang="en-US"/>
              <a:pPr/>
              <a:t>49</a:t>
            </a:fld>
            <a:endParaRPr lang="en-US" altLang="ja-JP"/>
          </a:p>
        </p:txBody>
      </p:sp>
      <p:sp>
        <p:nvSpPr>
          <p:cNvPr id="2344962" name="Rectangle 2"/>
          <p:cNvSpPr>
            <a:spLocks noGrp="1" noChangeArrowheads="1"/>
          </p:cNvSpPr>
          <p:nvPr>
            <p:ph type="title"/>
          </p:nvPr>
        </p:nvSpPr>
        <p:spPr/>
        <p:txBody>
          <a:bodyPr/>
          <a:lstStyle/>
          <a:p>
            <a:r>
              <a:rPr lang="en-CA"/>
              <a:t>Example  (cont’d)</a:t>
            </a:r>
          </a:p>
        </p:txBody>
      </p:sp>
      <p:sp>
        <p:nvSpPr>
          <p:cNvPr id="2344963" name="Rectangle 3"/>
          <p:cNvSpPr>
            <a:spLocks noGrp="1" noChangeArrowheads="1"/>
          </p:cNvSpPr>
          <p:nvPr>
            <p:ph type="body" idx="1"/>
          </p:nvPr>
        </p:nvSpPr>
        <p:spPr/>
        <p:txBody>
          <a:bodyPr/>
          <a:lstStyle/>
          <a:p>
            <a:r>
              <a:rPr lang="en-US" dirty="0"/>
              <a:t>Identify </a:t>
            </a:r>
            <a:r>
              <a:rPr lang="en-CA" altLang="ja-JP" dirty="0">
                <a:ea typeface="ＭＳ Ｐゴシック" charset="-128"/>
              </a:rPr>
              <a:t>boundary values </a:t>
            </a:r>
            <a:r>
              <a:rPr lang="en-US" dirty="0"/>
              <a:t>for this example</a:t>
            </a:r>
            <a:endParaRPr lang="en-CA" dirty="0"/>
          </a:p>
        </p:txBody>
      </p:sp>
      <p:sp>
        <p:nvSpPr>
          <p:cNvPr id="2344964" name="Rectangle 4"/>
          <p:cNvSpPr>
            <a:spLocks noChangeArrowheads="1"/>
          </p:cNvSpPr>
          <p:nvPr/>
        </p:nvSpPr>
        <p:spPr bwMode="auto">
          <a:xfrm>
            <a:off x="1259656" y="2204864"/>
            <a:ext cx="7416800" cy="4093428"/>
          </a:xfrm>
          <a:prstGeom prst="rect">
            <a:avLst/>
          </a:prstGeom>
          <a:noFill/>
          <a:ln w="9525">
            <a:noFill/>
            <a:miter lim="800000"/>
            <a:headEnd/>
            <a:tailEnd/>
          </a:ln>
          <a:effectLst/>
        </p:spPr>
        <p:txBody>
          <a:bodyPr>
            <a:spAutoFit/>
          </a:bodyPr>
          <a:lstStyle/>
          <a:p>
            <a:r>
              <a:rPr lang="en-CA" sz="2000" dirty="0">
                <a:solidFill>
                  <a:schemeClr val="hlink"/>
                </a:solidFill>
                <a:latin typeface="Calibri" panose="020F0502020204030204" pitchFamily="34" charset="0"/>
                <a:cs typeface="Calibri" panose="020F0502020204030204" pitchFamily="34" charset="0"/>
              </a:rPr>
              <a:t>BLB	: a value just below the lower bound</a:t>
            </a:r>
          </a:p>
          <a:p>
            <a:r>
              <a:rPr lang="en-CA" sz="2000" dirty="0">
                <a:solidFill>
                  <a:schemeClr val="hlink"/>
                </a:solidFill>
                <a:latin typeface="Calibri" panose="020F0502020204030204" pitchFamily="34" charset="0"/>
                <a:cs typeface="Calibri" panose="020F0502020204030204" pitchFamily="34" charset="0"/>
              </a:rPr>
              <a:t>LB	: the value on the lower boundary</a:t>
            </a:r>
          </a:p>
          <a:p>
            <a:r>
              <a:rPr lang="en-CA" sz="2000" dirty="0">
                <a:solidFill>
                  <a:schemeClr val="hlink"/>
                </a:solidFill>
                <a:latin typeface="Calibri" panose="020F0502020204030204" pitchFamily="34" charset="0"/>
                <a:cs typeface="Calibri" panose="020F0502020204030204" pitchFamily="34" charset="0"/>
              </a:rPr>
              <a:t>ALB	: a value just above the lower boundary</a:t>
            </a:r>
          </a:p>
          <a:p>
            <a:r>
              <a:rPr lang="en-CA" sz="2000" dirty="0">
                <a:solidFill>
                  <a:schemeClr val="hlink"/>
                </a:solidFill>
                <a:latin typeface="Calibri" panose="020F0502020204030204" pitchFamily="34" charset="0"/>
                <a:cs typeface="Calibri" panose="020F0502020204030204" pitchFamily="34" charset="0"/>
              </a:rPr>
              <a:t>NOM	: a nominal value </a:t>
            </a:r>
          </a:p>
          <a:p>
            <a:r>
              <a:rPr lang="en-CA" sz="2000" dirty="0">
                <a:solidFill>
                  <a:schemeClr val="hlink"/>
                </a:solidFill>
                <a:latin typeface="Calibri" panose="020F0502020204030204" pitchFamily="34" charset="0"/>
                <a:cs typeface="Calibri" panose="020F0502020204030204" pitchFamily="34" charset="0"/>
              </a:rPr>
              <a:t>BUB	: a value just below the upper bound</a:t>
            </a:r>
          </a:p>
          <a:p>
            <a:r>
              <a:rPr lang="en-CA" sz="2000" dirty="0">
                <a:solidFill>
                  <a:schemeClr val="hlink"/>
                </a:solidFill>
                <a:latin typeface="Calibri" panose="020F0502020204030204" pitchFamily="34" charset="0"/>
                <a:cs typeface="Calibri" panose="020F0502020204030204" pitchFamily="34" charset="0"/>
              </a:rPr>
              <a:t>UB	: the value on the upper bound</a:t>
            </a:r>
          </a:p>
          <a:p>
            <a:r>
              <a:rPr lang="en-CA" sz="2000" dirty="0">
                <a:solidFill>
                  <a:schemeClr val="hlink"/>
                </a:solidFill>
                <a:latin typeface="Calibri" panose="020F0502020204030204" pitchFamily="34" charset="0"/>
                <a:cs typeface="Calibri" panose="020F0502020204030204" pitchFamily="34" charset="0"/>
              </a:rPr>
              <a:t>AUB	: a value just above the upper bound</a:t>
            </a:r>
          </a:p>
          <a:p>
            <a:endParaRPr lang="en-CA" sz="2000" dirty="0">
              <a:solidFill>
                <a:schemeClr val="hlink"/>
              </a:solidFill>
              <a:latin typeface="Calibri" panose="020F0502020204030204" pitchFamily="34" charset="0"/>
              <a:cs typeface="Calibri" panose="020F0502020204030204" pitchFamily="34" charset="0"/>
            </a:endParaRPr>
          </a:p>
          <a:p>
            <a:r>
              <a:rPr lang="en-CA" sz="2000" dirty="0">
                <a:solidFill>
                  <a:schemeClr val="hlink"/>
                </a:solidFill>
                <a:latin typeface="Calibri" panose="020F0502020204030204" pitchFamily="34" charset="0"/>
                <a:cs typeface="Calibri" panose="020F0502020204030204" pitchFamily="34" charset="0"/>
              </a:rPr>
              <a:t>For our example module the values for the bounds groups are:</a:t>
            </a:r>
            <a:endParaRPr lang="de-DE" sz="2000" dirty="0">
              <a:solidFill>
                <a:schemeClr val="hlink"/>
              </a:solidFill>
              <a:latin typeface="Calibri" panose="020F0502020204030204" pitchFamily="34" charset="0"/>
              <a:cs typeface="Calibri" panose="020F0502020204030204" pitchFamily="34" charset="0"/>
            </a:endParaRPr>
          </a:p>
          <a:p>
            <a:r>
              <a:rPr lang="de-DE" sz="2000" dirty="0">
                <a:solidFill>
                  <a:schemeClr val="hlink"/>
                </a:solidFill>
                <a:latin typeface="Calibri" panose="020F0502020204030204" pitchFamily="34" charset="0"/>
                <a:cs typeface="Calibri" panose="020F0502020204030204" pitchFamily="34" charset="0"/>
              </a:rPr>
              <a:t>	BLB — 2 	BUB — 14</a:t>
            </a:r>
          </a:p>
          <a:p>
            <a:r>
              <a:rPr lang="de-DE" sz="2000" dirty="0">
                <a:solidFill>
                  <a:schemeClr val="hlink"/>
                </a:solidFill>
                <a:latin typeface="Calibri" panose="020F0502020204030204" pitchFamily="34" charset="0"/>
                <a:cs typeface="Calibri" panose="020F0502020204030204" pitchFamily="34" charset="0"/>
              </a:rPr>
              <a:t>	LB — 3 		UB — 15</a:t>
            </a:r>
          </a:p>
          <a:p>
            <a:r>
              <a:rPr lang="de-DE" sz="2000" dirty="0">
                <a:solidFill>
                  <a:schemeClr val="hlink"/>
                </a:solidFill>
                <a:latin typeface="Calibri" panose="020F0502020204030204" pitchFamily="34" charset="0"/>
                <a:cs typeface="Calibri" panose="020F0502020204030204" pitchFamily="34" charset="0"/>
              </a:rPr>
              <a:t>	ALB — 4 	AUB — 16</a:t>
            </a:r>
          </a:p>
          <a:p>
            <a:r>
              <a:rPr lang="de-DE" sz="2000" dirty="0">
                <a:solidFill>
                  <a:schemeClr val="hlink"/>
                </a:solidFill>
                <a:latin typeface="Calibri" panose="020F0502020204030204" pitchFamily="34" charset="0"/>
                <a:cs typeface="Calibri" panose="020F0502020204030204" pitchFamily="34" charset="0"/>
              </a:rPr>
              <a:t>	NOM —  anything between 4  and  14</a:t>
            </a:r>
            <a:endParaRPr lang="en-CA" sz="2000" dirty="0">
              <a:solidFill>
                <a:schemeClr val="hlin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52940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4964"/>
                                        </p:tgtEl>
                                        <p:attrNameLst>
                                          <p:attrName>style.visibility</p:attrName>
                                        </p:attrNameLst>
                                      </p:cBhvr>
                                      <p:to>
                                        <p:strVal val="visible"/>
                                      </p:to>
                                    </p:set>
                                    <p:anim calcmode="lin" valueType="num">
                                      <p:cBhvr additive="base">
                                        <p:cTn id="7" dur="500" fill="hold"/>
                                        <p:tgtEl>
                                          <p:spTgt spid="2344964"/>
                                        </p:tgtEl>
                                        <p:attrNameLst>
                                          <p:attrName>ppt_x</p:attrName>
                                        </p:attrNameLst>
                                      </p:cBhvr>
                                      <p:tavLst>
                                        <p:tav tm="0">
                                          <p:val>
                                            <p:strVal val="#ppt_x"/>
                                          </p:val>
                                        </p:tav>
                                        <p:tav tm="100000">
                                          <p:val>
                                            <p:strVal val="#ppt_x"/>
                                          </p:val>
                                        </p:tav>
                                      </p:tavLst>
                                    </p:anim>
                                    <p:anim calcmode="lin" valueType="num">
                                      <p:cBhvr additive="base">
                                        <p:cTn id="8" dur="500" fill="hold"/>
                                        <p:tgtEl>
                                          <p:spTgt spid="2344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Review: Black- vs. White-box</a:t>
            </a:r>
          </a:p>
        </p:txBody>
      </p:sp>
      <p:sp>
        <p:nvSpPr>
          <p:cNvPr id="3" name="Content Placeholder 2"/>
          <p:cNvSpPr>
            <a:spLocks noGrp="1"/>
          </p:cNvSpPr>
          <p:nvPr>
            <p:ph idx="1"/>
          </p:nvPr>
        </p:nvSpPr>
        <p:spPr>
          <a:xfrm>
            <a:off x="1115616" y="1412776"/>
            <a:ext cx="7488832" cy="447558"/>
          </a:xfrm>
        </p:spPr>
        <p:txBody>
          <a:bodyPr/>
          <a:lstStyle/>
          <a:p>
            <a:r>
              <a:rPr lang="en-CA" b="0" dirty="0"/>
              <a:t>The techniques are complementary</a:t>
            </a:r>
          </a:p>
        </p:txBody>
      </p:sp>
      <p:sp>
        <p:nvSpPr>
          <p:cNvPr id="4" name="Rectangle 3" descr="Wide downward diagonal"/>
          <p:cNvSpPr>
            <a:spLocks noChangeAspect="1" noChangeArrowheads="1"/>
          </p:cNvSpPr>
          <p:nvPr/>
        </p:nvSpPr>
        <p:spPr bwMode="auto">
          <a:xfrm>
            <a:off x="3491880" y="2711905"/>
            <a:ext cx="1828800" cy="1828800"/>
          </a:xfrm>
          <a:prstGeom prst="rect">
            <a:avLst/>
          </a:prstGeom>
          <a:pattFill prst="wdDnDiag">
            <a:fgClr>
              <a:schemeClr val="accent1"/>
            </a:fgClr>
            <a:bgClr>
              <a:schemeClr val="bg1"/>
            </a:bgClr>
          </a:pattFill>
          <a:ln w="9525">
            <a:solidFill>
              <a:schemeClr val="tx1"/>
            </a:solidFill>
            <a:miter lim="800000"/>
            <a:headEnd/>
            <a:tailEnd/>
          </a:ln>
        </p:spPr>
        <p:txBody>
          <a:bodyPr wrap="none" anchor="ctr"/>
          <a:lstStyle/>
          <a:p>
            <a:endParaRPr lang="en-US" sz="1800" b="1" i="0"/>
          </a:p>
        </p:txBody>
      </p:sp>
      <p:sp>
        <p:nvSpPr>
          <p:cNvPr id="5" name="Text Box 4"/>
          <p:cNvSpPr txBox="1">
            <a:spLocks noChangeArrowheads="1"/>
          </p:cNvSpPr>
          <p:nvPr/>
        </p:nvSpPr>
        <p:spPr bwMode="auto">
          <a:xfrm>
            <a:off x="939180" y="2711905"/>
            <a:ext cx="1606550" cy="366712"/>
          </a:xfrm>
          <a:prstGeom prst="rect">
            <a:avLst/>
          </a:prstGeom>
          <a:noFill/>
          <a:ln w="9525">
            <a:noFill/>
            <a:miter lim="800000"/>
            <a:headEnd/>
            <a:tailEnd/>
          </a:ln>
        </p:spPr>
        <p:txBody>
          <a:bodyPr wrap="none">
            <a:spAutoFit/>
          </a:bodyPr>
          <a:lstStyle/>
          <a:p>
            <a:r>
              <a:rPr lang="en-US" sz="1800" b="1" i="0" dirty="0"/>
              <a:t>Specification</a:t>
            </a:r>
          </a:p>
        </p:txBody>
      </p:sp>
      <p:cxnSp>
        <p:nvCxnSpPr>
          <p:cNvPr id="6" name="AutoShape 5"/>
          <p:cNvCxnSpPr>
            <a:cxnSpLocks noChangeShapeType="1"/>
            <a:stCxn id="5" idx="2"/>
            <a:endCxn id="4" idx="1"/>
          </p:cNvCxnSpPr>
          <p:nvPr/>
        </p:nvCxnSpPr>
        <p:spPr bwMode="auto">
          <a:xfrm rot="16200000" flipH="1">
            <a:off x="2343324" y="2477748"/>
            <a:ext cx="547688" cy="1749425"/>
          </a:xfrm>
          <a:prstGeom prst="curvedConnector2">
            <a:avLst/>
          </a:prstGeom>
          <a:noFill/>
          <a:ln w="28575">
            <a:solidFill>
              <a:schemeClr val="tx1"/>
            </a:solidFill>
            <a:round/>
            <a:headEnd/>
            <a:tailEnd type="triangle" w="med" len="med"/>
          </a:ln>
        </p:spPr>
      </p:cxnSp>
      <p:sp>
        <p:nvSpPr>
          <p:cNvPr id="7" name="Text Box 6"/>
          <p:cNvSpPr txBox="1">
            <a:spLocks noChangeArrowheads="1"/>
          </p:cNvSpPr>
          <p:nvPr/>
        </p:nvSpPr>
        <p:spPr bwMode="auto">
          <a:xfrm>
            <a:off x="4055443" y="1873705"/>
            <a:ext cx="996950" cy="366712"/>
          </a:xfrm>
          <a:prstGeom prst="rect">
            <a:avLst/>
          </a:prstGeom>
          <a:noFill/>
          <a:ln w="9525">
            <a:noFill/>
            <a:miter lim="800000"/>
            <a:headEnd/>
            <a:tailEnd/>
          </a:ln>
        </p:spPr>
        <p:txBody>
          <a:bodyPr wrap="none">
            <a:spAutoFit/>
          </a:bodyPr>
          <a:lstStyle/>
          <a:p>
            <a:r>
              <a:rPr lang="en-US" sz="1800" b="1" i="0"/>
              <a:t>System</a:t>
            </a:r>
          </a:p>
        </p:txBody>
      </p:sp>
      <p:sp>
        <p:nvSpPr>
          <p:cNvPr id="8" name="AutoShape 7"/>
          <p:cNvSpPr>
            <a:spLocks/>
          </p:cNvSpPr>
          <p:nvPr/>
        </p:nvSpPr>
        <p:spPr bwMode="auto">
          <a:xfrm rot="5400000">
            <a:off x="4520580" y="1264105"/>
            <a:ext cx="152400" cy="2286000"/>
          </a:xfrm>
          <a:prstGeom prst="leftBrace">
            <a:avLst>
              <a:gd name="adj1" fmla="val 125000"/>
              <a:gd name="adj2" fmla="val 50000"/>
            </a:avLst>
          </a:prstGeom>
          <a:noFill/>
          <a:ln w="9525">
            <a:solidFill>
              <a:schemeClr val="tx1"/>
            </a:solidFill>
            <a:round/>
            <a:headEnd/>
            <a:tailEnd/>
          </a:ln>
        </p:spPr>
        <p:txBody>
          <a:bodyPr wrap="none" anchor="ctr"/>
          <a:lstStyle/>
          <a:p>
            <a:pPr algn="ctr"/>
            <a:endParaRPr lang="en-US" sz="1800" b="1" i="0"/>
          </a:p>
        </p:txBody>
      </p:sp>
      <p:sp>
        <p:nvSpPr>
          <p:cNvPr id="9" name="Rectangle 8" descr="10%"/>
          <p:cNvSpPr>
            <a:spLocks noChangeAspect="1" noChangeArrowheads="1"/>
          </p:cNvSpPr>
          <p:nvPr/>
        </p:nvSpPr>
        <p:spPr bwMode="auto">
          <a:xfrm>
            <a:off x="3872880" y="3092905"/>
            <a:ext cx="1828800" cy="1828800"/>
          </a:xfrm>
          <a:prstGeom prst="rect">
            <a:avLst/>
          </a:prstGeom>
          <a:pattFill prst="pct10">
            <a:fgClr>
              <a:schemeClr val="accent1"/>
            </a:fgClr>
            <a:bgClr>
              <a:schemeClr val="bg1"/>
            </a:bgClr>
          </a:pattFill>
          <a:ln w="9525">
            <a:solidFill>
              <a:schemeClr val="tx1"/>
            </a:solidFill>
            <a:miter lim="800000"/>
            <a:headEnd/>
            <a:tailEnd/>
          </a:ln>
        </p:spPr>
        <p:txBody>
          <a:bodyPr wrap="none" anchor="ctr"/>
          <a:lstStyle/>
          <a:p>
            <a:endParaRPr lang="en-US" sz="1800" b="1" i="0"/>
          </a:p>
        </p:txBody>
      </p:sp>
      <p:sp>
        <p:nvSpPr>
          <p:cNvPr id="10" name="Text Box 9"/>
          <p:cNvSpPr txBox="1">
            <a:spLocks noChangeArrowheads="1"/>
          </p:cNvSpPr>
          <p:nvPr/>
        </p:nvSpPr>
        <p:spPr bwMode="auto">
          <a:xfrm>
            <a:off x="6196980" y="3245305"/>
            <a:ext cx="1873250" cy="366712"/>
          </a:xfrm>
          <a:prstGeom prst="rect">
            <a:avLst/>
          </a:prstGeom>
          <a:noFill/>
          <a:ln w="9525">
            <a:noFill/>
            <a:miter lim="800000"/>
            <a:headEnd/>
            <a:tailEnd/>
          </a:ln>
        </p:spPr>
        <p:txBody>
          <a:bodyPr wrap="none">
            <a:spAutoFit/>
          </a:bodyPr>
          <a:lstStyle/>
          <a:p>
            <a:r>
              <a:rPr lang="en-US" sz="1800" b="1" i="0"/>
              <a:t>Implementation</a:t>
            </a:r>
          </a:p>
        </p:txBody>
      </p:sp>
      <p:cxnSp>
        <p:nvCxnSpPr>
          <p:cNvPr id="11" name="AutoShape 10"/>
          <p:cNvCxnSpPr>
            <a:cxnSpLocks noChangeShapeType="1"/>
            <a:stCxn id="10" idx="2"/>
            <a:endCxn id="9" idx="3"/>
          </p:cNvCxnSpPr>
          <p:nvPr/>
        </p:nvCxnSpPr>
        <p:spPr bwMode="auto">
          <a:xfrm rot="5400000">
            <a:off x="6219999" y="3093698"/>
            <a:ext cx="395288" cy="1431925"/>
          </a:xfrm>
          <a:prstGeom prst="curvedConnector2">
            <a:avLst/>
          </a:prstGeom>
          <a:noFill/>
          <a:ln w="28575">
            <a:solidFill>
              <a:schemeClr val="tx1"/>
            </a:solidFill>
            <a:round/>
            <a:headEnd/>
            <a:tailEnd type="triangle" w="med" len="med"/>
          </a:ln>
        </p:spPr>
      </p:cxnSp>
      <p:sp>
        <p:nvSpPr>
          <p:cNvPr id="12" name="Rectangle 11"/>
          <p:cNvSpPr>
            <a:spLocks noChangeArrowheads="1"/>
          </p:cNvSpPr>
          <p:nvPr/>
        </p:nvSpPr>
        <p:spPr bwMode="auto">
          <a:xfrm>
            <a:off x="3872880" y="3092905"/>
            <a:ext cx="1447800" cy="1447800"/>
          </a:xfrm>
          <a:prstGeom prst="rect">
            <a:avLst/>
          </a:prstGeom>
          <a:solidFill>
            <a:schemeClr val="bg1"/>
          </a:solidFill>
          <a:ln w="9525">
            <a:solidFill>
              <a:schemeClr val="tx1"/>
            </a:solidFill>
            <a:miter lim="800000"/>
            <a:headEnd/>
            <a:tailEnd/>
          </a:ln>
        </p:spPr>
        <p:txBody>
          <a:bodyPr wrap="none" anchor="ctr"/>
          <a:lstStyle/>
          <a:p>
            <a:endParaRPr lang="en-US" sz="1800" b="1" i="0"/>
          </a:p>
        </p:txBody>
      </p:sp>
      <p:sp>
        <p:nvSpPr>
          <p:cNvPr id="13" name="Text Box 12"/>
          <p:cNvSpPr txBox="1">
            <a:spLocks noChangeArrowheads="1"/>
          </p:cNvSpPr>
          <p:nvPr/>
        </p:nvSpPr>
        <p:spPr bwMode="auto">
          <a:xfrm>
            <a:off x="561355" y="5256667"/>
            <a:ext cx="3730625" cy="915988"/>
          </a:xfrm>
          <a:prstGeom prst="rect">
            <a:avLst/>
          </a:prstGeom>
          <a:noFill/>
          <a:ln w="9525">
            <a:noFill/>
            <a:miter lim="800000"/>
            <a:headEnd/>
            <a:tailEnd/>
          </a:ln>
        </p:spPr>
        <p:txBody>
          <a:bodyPr>
            <a:spAutoFit/>
          </a:bodyPr>
          <a:lstStyle/>
          <a:p>
            <a:r>
              <a:rPr lang="en-US" sz="1800" b="1" i="0" dirty="0"/>
              <a:t>Missing functionality: </a:t>
            </a:r>
            <a:br>
              <a:rPr lang="en-US" sz="1800" b="1" i="0" dirty="0"/>
            </a:br>
            <a:r>
              <a:rPr lang="en-US" sz="1800" b="1" i="0" dirty="0"/>
              <a:t>Cannot be revealed by white-box techniques</a:t>
            </a:r>
          </a:p>
        </p:txBody>
      </p:sp>
      <p:sp>
        <p:nvSpPr>
          <p:cNvPr id="14" name="Text Box 13"/>
          <p:cNvSpPr txBox="1">
            <a:spLocks noChangeArrowheads="1"/>
          </p:cNvSpPr>
          <p:nvPr/>
        </p:nvSpPr>
        <p:spPr bwMode="auto">
          <a:xfrm>
            <a:off x="5031755" y="5256667"/>
            <a:ext cx="3702050" cy="915988"/>
          </a:xfrm>
          <a:prstGeom prst="rect">
            <a:avLst/>
          </a:prstGeom>
          <a:noFill/>
          <a:ln w="9525">
            <a:noFill/>
            <a:miter lim="800000"/>
            <a:headEnd/>
            <a:tailEnd/>
          </a:ln>
        </p:spPr>
        <p:txBody>
          <a:bodyPr>
            <a:spAutoFit/>
          </a:bodyPr>
          <a:lstStyle/>
          <a:p>
            <a:r>
              <a:rPr lang="en-US" sz="1800" b="1" i="0"/>
              <a:t>Unexpected functionality: </a:t>
            </a:r>
            <a:br>
              <a:rPr lang="en-US" sz="1800" b="1" i="0"/>
            </a:br>
            <a:r>
              <a:rPr lang="en-US" sz="1800" b="1" i="0"/>
              <a:t>Cannot be revealed by black-box techniques</a:t>
            </a:r>
          </a:p>
        </p:txBody>
      </p:sp>
      <p:cxnSp>
        <p:nvCxnSpPr>
          <p:cNvPr id="15" name="AutoShape 14"/>
          <p:cNvCxnSpPr>
            <a:cxnSpLocks noChangeShapeType="1"/>
            <a:stCxn id="14" idx="0"/>
          </p:cNvCxnSpPr>
          <p:nvPr/>
        </p:nvCxnSpPr>
        <p:spPr bwMode="auto">
          <a:xfrm rot="16200000" flipV="1">
            <a:off x="5724699" y="4098586"/>
            <a:ext cx="944562" cy="1371600"/>
          </a:xfrm>
          <a:prstGeom prst="curvedConnector2">
            <a:avLst/>
          </a:prstGeom>
          <a:noFill/>
          <a:ln w="28575">
            <a:solidFill>
              <a:schemeClr val="tx1"/>
            </a:solidFill>
            <a:round/>
            <a:headEnd/>
            <a:tailEnd type="oval" w="med" len="med"/>
          </a:ln>
        </p:spPr>
      </p:cxnSp>
      <p:cxnSp>
        <p:nvCxnSpPr>
          <p:cNvPr id="16" name="AutoShape 15"/>
          <p:cNvCxnSpPr>
            <a:cxnSpLocks noChangeShapeType="1"/>
            <a:stCxn id="13" idx="0"/>
          </p:cNvCxnSpPr>
          <p:nvPr/>
        </p:nvCxnSpPr>
        <p:spPr bwMode="auto">
          <a:xfrm rot="5400000" flipH="1" flipV="1">
            <a:off x="2391743" y="3966030"/>
            <a:ext cx="1325562" cy="1255712"/>
          </a:xfrm>
          <a:prstGeom prst="curvedConnector3">
            <a:avLst>
              <a:gd name="adj1" fmla="val 50000"/>
            </a:avLst>
          </a:prstGeom>
          <a:noFill/>
          <a:ln w="28575">
            <a:solidFill>
              <a:schemeClr val="tx1"/>
            </a:solidFill>
            <a:round/>
            <a:headEnd/>
            <a:tailEnd type="oval" w="med" len="med"/>
          </a:ln>
        </p:spPr>
      </p:cxnSp>
      <p:sp>
        <p:nvSpPr>
          <p:cNvPr id="17" name="Slide Number Placeholder 4">
            <a:extLst>
              <a:ext uri="{FF2B5EF4-FFF2-40B4-BE49-F238E27FC236}">
                <a16:creationId xmlns:a16="http://schemas.microsoft.com/office/drawing/2014/main" id="{9A2CF334-22DE-4B93-AE18-1A7294F9AB9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a:t>
            </a:fld>
            <a:endParaRPr lang="en-US" altLang="ja-JP"/>
          </a:p>
        </p:txBody>
      </p:sp>
    </p:spTree>
    <p:extLst>
      <p:ext uri="{BB962C8B-B14F-4D97-AF65-F5344CB8AC3E}">
        <p14:creationId xmlns:p14="http://schemas.microsoft.com/office/powerpoint/2010/main" val="1656464390"/>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ooter Placeholder 4"/>
          <p:cNvSpPr>
            <a:spLocks noGrp="1"/>
          </p:cNvSpPr>
          <p:nvPr>
            <p:ph type="ftr" sz="quarter" idx="11"/>
          </p:nvPr>
        </p:nvSpPr>
        <p:spPr/>
        <p:txBody>
          <a:bodyPr/>
          <a:lstStyle/>
          <a:p>
            <a:r>
              <a:rPr lang="ja-JP" altLang="en-US"/>
              <a:t>far@ucalgary.ca</a:t>
            </a:r>
            <a:endParaRPr lang="en-US" altLang="ja-JP"/>
          </a:p>
        </p:txBody>
      </p:sp>
      <p:sp>
        <p:nvSpPr>
          <p:cNvPr id="58" name="Slide Number Placeholder 5"/>
          <p:cNvSpPr>
            <a:spLocks noGrp="1"/>
          </p:cNvSpPr>
          <p:nvPr>
            <p:ph type="sldNum" sz="quarter" idx="12"/>
          </p:nvPr>
        </p:nvSpPr>
        <p:spPr/>
        <p:txBody>
          <a:bodyPr/>
          <a:lstStyle/>
          <a:p>
            <a:fld id="{3A647B17-07C1-44A3-94CB-2EA6961100BE}" type="slidenum">
              <a:rPr lang="ja-JP" altLang="en-US"/>
              <a:pPr/>
              <a:t>50</a:t>
            </a:fld>
            <a:endParaRPr lang="en-US" altLang="ja-JP"/>
          </a:p>
        </p:txBody>
      </p:sp>
      <p:sp>
        <p:nvSpPr>
          <p:cNvPr id="2347010" name="Rectangle 2"/>
          <p:cNvSpPr>
            <a:spLocks noGrp="1" noChangeArrowheads="1"/>
          </p:cNvSpPr>
          <p:nvPr>
            <p:ph type="title"/>
          </p:nvPr>
        </p:nvSpPr>
        <p:spPr/>
        <p:txBody>
          <a:bodyPr/>
          <a:lstStyle/>
          <a:p>
            <a:r>
              <a:rPr lang="en-CA"/>
              <a:t>Example  (cont’d)</a:t>
            </a:r>
          </a:p>
        </p:txBody>
      </p:sp>
      <p:sp>
        <p:nvSpPr>
          <p:cNvPr id="2347011" name="Rectangle 3"/>
          <p:cNvSpPr>
            <a:spLocks noGrp="1" noChangeArrowheads="1"/>
          </p:cNvSpPr>
          <p:nvPr>
            <p:ph type="body" idx="1"/>
          </p:nvPr>
        </p:nvSpPr>
        <p:spPr>
          <a:xfrm>
            <a:off x="900113" y="1560513"/>
            <a:ext cx="8001000" cy="1292225"/>
          </a:xfrm>
        </p:spPr>
        <p:txBody>
          <a:bodyPr/>
          <a:lstStyle/>
          <a:p>
            <a:r>
              <a:rPr lang="en-US" sz="2800" dirty="0"/>
              <a:t>Typical set of test cases for this module based on the equivalence classes and boundary values</a:t>
            </a:r>
            <a:endParaRPr lang="en-CA" sz="2800" dirty="0"/>
          </a:p>
        </p:txBody>
      </p:sp>
      <p:graphicFrame>
        <p:nvGraphicFramePr>
          <p:cNvPr id="2347012" name="Group 4"/>
          <p:cNvGraphicFramePr>
            <a:graphicFrameLocks noGrp="1"/>
          </p:cNvGraphicFramePr>
          <p:nvPr>
            <p:extLst>
              <p:ext uri="{D42A27DB-BD31-4B8C-83A1-F6EECF244321}">
                <p14:modId xmlns:p14="http://schemas.microsoft.com/office/powerpoint/2010/main" val="2199616399"/>
              </p:ext>
            </p:extLst>
          </p:nvPr>
        </p:nvGraphicFramePr>
        <p:xfrm>
          <a:off x="1116013" y="2643182"/>
          <a:ext cx="7488237" cy="3291840"/>
        </p:xfrm>
        <a:graphic>
          <a:graphicData uri="http://schemas.openxmlformats.org/drawingml/2006/table">
            <a:tbl>
              <a:tblPr/>
              <a:tblGrid>
                <a:gridCol w="730250">
                  <a:extLst>
                    <a:ext uri="{9D8B030D-6E8A-4147-A177-3AD203B41FA5}">
                      <a16:colId xmlns:a16="http://schemas.microsoft.com/office/drawing/2014/main" val="20000"/>
                    </a:ext>
                  </a:extLst>
                </a:gridCol>
                <a:gridCol w="2293937">
                  <a:extLst>
                    <a:ext uri="{9D8B030D-6E8A-4147-A177-3AD203B41FA5}">
                      <a16:colId xmlns:a16="http://schemas.microsoft.com/office/drawing/2014/main" val="20001"/>
                    </a:ext>
                  </a:extLst>
                </a:gridCol>
                <a:gridCol w="2289188">
                  <a:extLst>
                    <a:ext uri="{9D8B030D-6E8A-4147-A177-3AD203B41FA5}">
                      <a16:colId xmlns:a16="http://schemas.microsoft.com/office/drawing/2014/main" val="20002"/>
                    </a:ext>
                  </a:extLst>
                </a:gridCol>
                <a:gridCol w="2174862">
                  <a:extLst>
                    <a:ext uri="{9D8B030D-6E8A-4147-A177-3AD203B41FA5}">
                      <a16:colId xmlns:a16="http://schemas.microsoft.com/office/drawing/2014/main" val="20003"/>
                    </a:ext>
                  </a:extLst>
                </a:gridCol>
              </a:tblGrid>
              <a:tr h="231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sz="1800" b="1" i="0" u="none" strike="noStrike" cap="none" normalizeH="0" baseline="0" dirty="0">
                          <a:ln>
                            <a:noFill/>
                          </a:ln>
                          <a:solidFill>
                            <a:schemeClr val="accent3"/>
                          </a:solidFill>
                          <a:effectLst/>
                          <a:latin typeface="Times New Roman" pitchFamily="18" charset="0"/>
                        </a:rPr>
                        <a:t>Case </a:t>
                      </a:r>
                      <a:endParaRPr kumimoji="1" lang="en-CA" sz="1800" b="1" i="0" u="none" strike="noStrike" cap="none" normalizeH="0" baseline="0" dirty="0">
                        <a:ln>
                          <a:noFill/>
                        </a:ln>
                        <a:solidFill>
                          <a:schemeClr val="accent3"/>
                        </a:solidFill>
                        <a:effectLst/>
                        <a:latin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Input values</a:t>
                      </a:r>
                      <a:endParaRPr kumimoji="0" lang="en-CA" sz="4000" b="0"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Relevant Conditions</a:t>
                      </a:r>
                      <a:endParaRPr kumimoji="0" lang="en-CA" sz="4000" b="0"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Pass/Fail criteria</a:t>
                      </a:r>
                      <a:endParaRPr kumimoji="0" lang="en-CA" sz="4000" b="0"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5">
                        <a:lumMod val="50000"/>
                      </a:schemeClr>
                    </a:solidFill>
                  </a:tcPr>
                </a:tc>
                <a:extLst>
                  <a:ext uri="{0D108BD9-81ED-4DB2-BD59-A6C34878D82A}">
                    <a16:rowId xmlns:a16="http://schemas.microsoft.com/office/drawing/2014/main" val="10000"/>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1</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abc1</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dirty="0">
                          <a:ln>
                            <a:noFill/>
                          </a:ln>
                          <a:solidFill>
                            <a:srgbClr val="FF0000"/>
                          </a:solidFill>
                          <a:effectLst/>
                          <a:latin typeface="Times New Roman" pitchFamily="18" charset="0"/>
                          <a:ea typeface="ＭＳ 明朝" charset="-128"/>
                          <a:cs typeface="Times New Roman" pitchFamily="18" charset="0"/>
                        </a:rPr>
                        <a:t>C1; C3; C6; NOM</a:t>
                      </a:r>
                      <a:endParaRPr kumimoji="0" lang="en-CA" sz="3600" b="0" i="0" u="none" strike="noStrike" cap="none" normalizeH="0" baseline="0" dirty="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dirty="0">
                          <a:ln>
                            <a:noFill/>
                          </a:ln>
                          <a:solidFill>
                            <a:srgbClr val="FF0000"/>
                          </a:solidFill>
                          <a:effectLst/>
                          <a:latin typeface="Times New Roman" pitchFamily="18" charset="0"/>
                          <a:ea typeface="ＭＳ 明朝" charset="-128"/>
                          <a:cs typeface="Times New Roman" pitchFamily="18" charset="0"/>
                        </a:rPr>
                        <a:t>Pass</a:t>
                      </a:r>
                      <a:endParaRPr kumimoji="0" lang="en-CA" sz="3600" b="0" i="0" u="none" strike="noStrike" cap="none" normalizeH="0" baseline="0" dirty="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2</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ab1</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C1; C3; C6; LB</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Pass</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3</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abcdef123456789</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C1; C3; C6; UB</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Pass</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4</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abcde123456789</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C1; C3; C6; BUB</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Pass</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5</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12*</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C7</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Fail</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6</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C2</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Fail</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7</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ab</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C4</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Fail</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accent3"/>
                          </a:solidFill>
                          <a:effectLst/>
                          <a:latin typeface="Times New Roman" pitchFamily="18" charset="0"/>
                          <a:ea typeface="ＭＳ 明朝" charset="-128"/>
                          <a:cs typeface="Times New Roman" pitchFamily="18" charset="0"/>
                        </a:rPr>
                        <a:t>8</a:t>
                      </a:r>
                      <a:endParaRPr kumimoji="0" lang="en-CA" sz="4000" b="1" i="0" u="none" strike="noStrike" cap="none" normalizeH="0" baseline="0" dirty="0">
                        <a:ln>
                          <a:noFill/>
                        </a:ln>
                        <a:solidFill>
                          <a:schemeClr val="accent3"/>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dirty="0">
                          <a:ln>
                            <a:noFill/>
                          </a:ln>
                          <a:solidFill>
                            <a:srgbClr val="FF0000"/>
                          </a:solidFill>
                          <a:effectLst/>
                          <a:latin typeface="Times New Roman" pitchFamily="18" charset="0"/>
                          <a:ea typeface="ＭＳ 明朝" charset="-128"/>
                          <a:cs typeface="Times New Roman" pitchFamily="18" charset="0"/>
                        </a:rPr>
                        <a:t>abcdedgh1234567890</a:t>
                      </a:r>
                      <a:endParaRPr kumimoji="0" lang="en-CA" sz="3600" b="0" i="0" u="none" strike="noStrike" cap="none" normalizeH="0" baseline="0" dirty="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a:ln>
                            <a:noFill/>
                          </a:ln>
                          <a:solidFill>
                            <a:srgbClr val="FF0000"/>
                          </a:solidFill>
                          <a:effectLst/>
                          <a:latin typeface="Times New Roman" pitchFamily="18" charset="0"/>
                          <a:ea typeface="ＭＳ 明朝" charset="-128"/>
                          <a:cs typeface="Times New Roman" pitchFamily="18" charset="0"/>
                        </a:rPr>
                        <a:t>C5</a:t>
                      </a:r>
                      <a:endParaRPr kumimoji="0" lang="en-CA" sz="3600" b="0" i="0" u="none" strike="noStrike" cap="none" normalizeH="0" baseline="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1" i="0" u="none" strike="noStrike" cap="none" normalizeH="0" baseline="0" dirty="0">
                          <a:ln>
                            <a:noFill/>
                          </a:ln>
                          <a:solidFill>
                            <a:srgbClr val="FF0000"/>
                          </a:solidFill>
                          <a:effectLst/>
                          <a:latin typeface="Times New Roman" pitchFamily="18" charset="0"/>
                          <a:ea typeface="ＭＳ 明朝" charset="-128"/>
                          <a:cs typeface="Times New Roman" pitchFamily="18" charset="0"/>
                        </a:rPr>
                        <a:t>Fail</a:t>
                      </a:r>
                      <a:endParaRPr kumimoji="0" lang="en-CA" sz="3600" b="0" i="0" u="none" strike="noStrike" cap="none" normalizeH="0" baseline="0" dirty="0">
                        <a:ln>
                          <a:noFill/>
                        </a:ln>
                        <a:solidFill>
                          <a:schemeClr val="tx1"/>
                        </a:solidFill>
                        <a:effectLst/>
                        <a:latin typeface="Times New Roman" pitchFamily="18" charset="0"/>
                        <a:ea typeface="ＭＳ Ｐゴシック" charset="-128"/>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0220330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47012"/>
                                        </p:tgtEl>
                                        <p:attrNameLst>
                                          <p:attrName>style.visibility</p:attrName>
                                        </p:attrNameLst>
                                      </p:cBhvr>
                                      <p:to>
                                        <p:strVal val="visible"/>
                                      </p:to>
                                    </p:set>
                                    <p:anim calcmode="lin" valueType="num">
                                      <p:cBhvr additive="base">
                                        <p:cTn id="7" dur="500" fill="hold"/>
                                        <p:tgtEl>
                                          <p:spTgt spid="2347012"/>
                                        </p:tgtEl>
                                        <p:attrNameLst>
                                          <p:attrName>ppt_x</p:attrName>
                                        </p:attrNameLst>
                                      </p:cBhvr>
                                      <p:tavLst>
                                        <p:tav tm="0">
                                          <p:val>
                                            <p:strVal val="#ppt_x"/>
                                          </p:val>
                                        </p:tav>
                                        <p:tav tm="100000">
                                          <p:val>
                                            <p:strVal val="#ppt_x"/>
                                          </p:val>
                                        </p:tav>
                                      </p:tavLst>
                                    </p:anim>
                                    <p:anim calcmode="lin" valueType="num">
                                      <p:cBhvr additive="base">
                                        <p:cTn id="8" dur="500" fill="hold"/>
                                        <p:tgtEl>
                                          <p:spTgt spid="2347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BB Testing Variations</a:t>
            </a:r>
          </a:p>
        </p:txBody>
      </p:sp>
      <p:sp>
        <p:nvSpPr>
          <p:cNvPr id="3" name="Content Placeholder 2"/>
          <p:cNvSpPr>
            <a:spLocks noGrp="1"/>
          </p:cNvSpPr>
          <p:nvPr>
            <p:ph idx="1"/>
          </p:nvPr>
        </p:nvSpPr>
        <p:spPr/>
        <p:txBody>
          <a:bodyPr/>
          <a:lstStyle/>
          <a:p>
            <a:r>
              <a:rPr lang="en-US" dirty="0"/>
              <a:t>Robustness testing</a:t>
            </a:r>
          </a:p>
          <a:p>
            <a:r>
              <a:rPr lang="en-US" dirty="0"/>
              <a:t>Worst case testing</a:t>
            </a:r>
          </a:p>
          <a:p>
            <a:r>
              <a:rPr lang="en-US" dirty="0"/>
              <a:t>Category-partition testing</a:t>
            </a:r>
          </a:p>
          <a:p>
            <a:r>
              <a:rPr lang="en-US" dirty="0"/>
              <a:t>Decision tables</a:t>
            </a:r>
          </a:p>
          <a:p>
            <a:r>
              <a:rPr lang="en-US" dirty="0"/>
              <a:t>…</a:t>
            </a:r>
          </a:p>
          <a:p>
            <a:endParaRPr lang="en-US" dirty="0"/>
          </a:p>
          <a:p>
            <a:r>
              <a:rPr lang="en-US" dirty="0"/>
              <a:t>Model-based testing</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51</a:t>
            </a:fld>
            <a:endParaRPr lang="en-US" altLang="ja-JP"/>
          </a:p>
        </p:txBody>
      </p:sp>
      <p:grpSp>
        <p:nvGrpSpPr>
          <p:cNvPr id="6" name="Group 5"/>
          <p:cNvGrpSpPr/>
          <p:nvPr/>
        </p:nvGrpSpPr>
        <p:grpSpPr>
          <a:xfrm>
            <a:off x="4900613" y="5229200"/>
            <a:ext cx="3150680" cy="360040"/>
            <a:chOff x="3995936" y="2204864"/>
            <a:chExt cx="3150680" cy="360040"/>
          </a:xfrm>
        </p:grpSpPr>
        <p:sp>
          <p:nvSpPr>
            <p:cNvPr id="7" name="Left Arrow 6"/>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8" name="TextBox 7"/>
            <p:cNvSpPr txBox="1"/>
            <p:nvPr/>
          </p:nvSpPr>
          <p:spPr>
            <a:xfrm>
              <a:off x="4644008" y="2204864"/>
              <a:ext cx="2502608" cy="338554"/>
            </a:xfrm>
            <a:prstGeom prst="rect">
              <a:avLst/>
            </a:prstGeom>
            <a:noFill/>
          </p:spPr>
          <p:txBody>
            <a:bodyPr wrap="none" rtlCol="0">
              <a:spAutoFit/>
            </a:bodyPr>
            <a:lstStyle/>
            <a:p>
              <a:r>
                <a:rPr lang="en-US" sz="1600" dirty="0">
                  <a:solidFill>
                    <a:srgbClr val="FF0000"/>
                  </a:solidFill>
                </a:rPr>
                <a:t>Will be discussed later</a:t>
              </a:r>
              <a:endParaRPr lang="en-CA" sz="1600" dirty="0">
                <a:solidFill>
                  <a:srgbClr val="FF0000"/>
                </a:solidFill>
              </a:endParaRPr>
            </a:p>
          </p:txBody>
        </p:sp>
      </p:grpSp>
    </p:spTree>
    <p:extLst>
      <p:ext uri="{BB962C8B-B14F-4D97-AF65-F5344CB8AC3E}">
        <p14:creationId xmlns:p14="http://schemas.microsoft.com/office/powerpoint/2010/main" val="20212772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 Testing</a:t>
            </a:r>
          </a:p>
        </p:txBody>
      </p:sp>
      <p:sp>
        <p:nvSpPr>
          <p:cNvPr id="3" name="Content Placeholder 2"/>
          <p:cNvSpPr>
            <a:spLocks noGrp="1"/>
          </p:cNvSpPr>
          <p:nvPr>
            <p:ph idx="1"/>
          </p:nvPr>
        </p:nvSpPr>
        <p:spPr>
          <a:xfrm>
            <a:off x="900113" y="1560513"/>
            <a:ext cx="8001000" cy="932383"/>
          </a:xfrm>
        </p:spPr>
        <p:txBody>
          <a:bodyPr/>
          <a:lstStyle/>
          <a:p>
            <a:r>
              <a:rPr lang="en-US" dirty="0"/>
              <a:t>In Robustness testing the BLB and AUB are also included in test cases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52</a:t>
            </a:fld>
            <a:endParaRPr lang="en-US" altLang="ja-JP"/>
          </a:p>
        </p:txBody>
      </p:sp>
      <p:grpSp>
        <p:nvGrpSpPr>
          <p:cNvPr id="11" name="Group 10"/>
          <p:cNvGrpSpPr/>
          <p:nvPr/>
        </p:nvGrpSpPr>
        <p:grpSpPr>
          <a:xfrm>
            <a:off x="2267744" y="2852936"/>
            <a:ext cx="4716688" cy="3107645"/>
            <a:chOff x="2267744" y="2852936"/>
            <a:chExt cx="4716688" cy="3107645"/>
          </a:xfrm>
        </p:grpSpPr>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2267744" y="2852936"/>
              <a:ext cx="4716688" cy="3107645"/>
            </a:xfrm>
            <a:prstGeom prst="rect">
              <a:avLst/>
            </a:prstGeom>
          </p:spPr>
        </p:pic>
        <p:sp>
          <p:nvSpPr>
            <p:cNvPr id="7" name="TextBox 6"/>
            <p:cNvSpPr txBox="1"/>
            <p:nvPr/>
          </p:nvSpPr>
          <p:spPr>
            <a:xfrm>
              <a:off x="5580112" y="4347964"/>
              <a:ext cx="481222" cy="261610"/>
            </a:xfrm>
            <a:prstGeom prst="rect">
              <a:avLst/>
            </a:prstGeom>
            <a:noFill/>
          </p:spPr>
          <p:txBody>
            <a:bodyPr wrap="none" rtlCol="0">
              <a:spAutoFit/>
            </a:bodyPr>
            <a:lstStyle/>
            <a:p>
              <a:r>
                <a:rPr lang="en-US" sz="1100" dirty="0">
                  <a:solidFill>
                    <a:srgbClr val="FF0000"/>
                  </a:solidFill>
                </a:rPr>
                <a:t>AUB</a:t>
              </a:r>
            </a:p>
          </p:txBody>
        </p:sp>
        <p:sp>
          <p:nvSpPr>
            <p:cNvPr id="8" name="TextBox 7"/>
            <p:cNvSpPr txBox="1"/>
            <p:nvPr/>
          </p:nvSpPr>
          <p:spPr>
            <a:xfrm>
              <a:off x="4144866" y="3102042"/>
              <a:ext cx="481222" cy="261610"/>
            </a:xfrm>
            <a:prstGeom prst="rect">
              <a:avLst/>
            </a:prstGeom>
            <a:noFill/>
          </p:spPr>
          <p:txBody>
            <a:bodyPr wrap="none" rtlCol="0">
              <a:spAutoFit/>
            </a:bodyPr>
            <a:lstStyle/>
            <a:p>
              <a:r>
                <a:rPr lang="en-US" sz="1100" dirty="0">
                  <a:solidFill>
                    <a:srgbClr val="FF0000"/>
                  </a:solidFill>
                </a:rPr>
                <a:t>AUB</a:t>
              </a:r>
            </a:p>
          </p:txBody>
        </p:sp>
        <p:sp>
          <p:nvSpPr>
            <p:cNvPr id="9" name="TextBox 8"/>
            <p:cNvSpPr txBox="1"/>
            <p:nvPr/>
          </p:nvSpPr>
          <p:spPr>
            <a:xfrm>
              <a:off x="4144866" y="5157192"/>
              <a:ext cx="457176" cy="261610"/>
            </a:xfrm>
            <a:prstGeom prst="rect">
              <a:avLst/>
            </a:prstGeom>
            <a:noFill/>
          </p:spPr>
          <p:txBody>
            <a:bodyPr wrap="none" rtlCol="0">
              <a:spAutoFit/>
            </a:bodyPr>
            <a:lstStyle/>
            <a:p>
              <a:r>
                <a:rPr lang="en-US" sz="1100" dirty="0">
                  <a:solidFill>
                    <a:srgbClr val="FF0000"/>
                  </a:solidFill>
                </a:rPr>
                <a:t>BLB</a:t>
              </a:r>
            </a:p>
          </p:txBody>
        </p:sp>
        <p:sp>
          <p:nvSpPr>
            <p:cNvPr id="10" name="TextBox 9"/>
            <p:cNvSpPr txBox="1"/>
            <p:nvPr/>
          </p:nvSpPr>
          <p:spPr>
            <a:xfrm>
              <a:off x="2843808" y="4322393"/>
              <a:ext cx="457176" cy="261610"/>
            </a:xfrm>
            <a:prstGeom prst="rect">
              <a:avLst/>
            </a:prstGeom>
            <a:noFill/>
          </p:spPr>
          <p:txBody>
            <a:bodyPr wrap="none" rtlCol="0">
              <a:spAutoFit/>
            </a:bodyPr>
            <a:lstStyle/>
            <a:p>
              <a:r>
                <a:rPr lang="en-US" sz="1100" dirty="0">
                  <a:solidFill>
                    <a:srgbClr val="FF0000"/>
                  </a:solidFill>
                </a:rPr>
                <a:t>BLB</a:t>
              </a:r>
            </a:p>
          </p:txBody>
        </p:sp>
      </p:grpSp>
    </p:spTree>
    <p:extLst>
      <p:ext uri="{BB962C8B-B14F-4D97-AF65-F5344CB8AC3E}">
        <p14:creationId xmlns:p14="http://schemas.microsoft.com/office/powerpoint/2010/main" val="3195208786"/>
      </p:ext>
    </p:extLst>
  </p:cSld>
  <p:clrMapOvr>
    <a:masterClrMapping/>
  </p:clrMapOvr>
  <p:transition>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Weak-Robust ECT</a:t>
            </a:r>
          </a:p>
        </p:txBody>
      </p:sp>
      <p:pic>
        <p:nvPicPr>
          <p:cNvPr id="4" name="Content Placeholder 3" descr="Screen Clipping"/>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9355" y="1556792"/>
            <a:ext cx="7273593" cy="1430338"/>
          </a:xfrm>
        </p:spPr>
      </p:pic>
      <p:pic>
        <p:nvPicPr>
          <p:cNvPr id="6" name="Picture 5"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9752" y="2708920"/>
            <a:ext cx="4963218" cy="3391373"/>
          </a:xfrm>
          <a:prstGeom prst="rect">
            <a:avLst/>
          </a:prstGeom>
        </p:spPr>
      </p:pic>
      <p:grpSp>
        <p:nvGrpSpPr>
          <p:cNvPr id="3" name="Group 2"/>
          <p:cNvGrpSpPr/>
          <p:nvPr/>
        </p:nvGrpSpPr>
        <p:grpSpPr>
          <a:xfrm>
            <a:off x="4726151" y="2827364"/>
            <a:ext cx="1843668" cy="3193924"/>
            <a:chOff x="4726151" y="2827364"/>
            <a:chExt cx="1843668" cy="3193924"/>
          </a:xfrm>
        </p:grpSpPr>
        <p:sp>
          <p:nvSpPr>
            <p:cNvPr id="7" name="Left Arrow 6"/>
            <p:cNvSpPr/>
            <p:nvPr/>
          </p:nvSpPr>
          <p:spPr bwMode="auto">
            <a:xfrm rot="5400000">
              <a:off x="4582135" y="5517232"/>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grpSp>
          <p:nvGrpSpPr>
            <p:cNvPr id="9" name="Group 8"/>
            <p:cNvGrpSpPr/>
            <p:nvPr/>
          </p:nvGrpSpPr>
          <p:grpSpPr>
            <a:xfrm rot="10800000">
              <a:off x="5146500" y="2827364"/>
              <a:ext cx="1423319" cy="523395"/>
              <a:chOff x="2692805" y="1790842"/>
              <a:chExt cx="1423319" cy="523395"/>
            </a:xfrm>
          </p:grpSpPr>
          <p:sp>
            <p:nvSpPr>
              <p:cNvPr id="10" name="Left Arrow 9"/>
              <p:cNvSpPr/>
              <p:nvPr/>
            </p:nvSpPr>
            <p:spPr bwMode="auto">
              <a:xfrm rot="5400000">
                <a:off x="3687192" y="1859734"/>
                <a:ext cx="497823"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rot="10800000">
                <a:off x="2692805" y="1852572"/>
                <a:ext cx="1075936" cy="461665"/>
              </a:xfrm>
              <a:prstGeom prst="rect">
                <a:avLst/>
              </a:prstGeom>
              <a:noFill/>
            </p:spPr>
            <p:txBody>
              <a:bodyPr wrap="none" rtlCol="0">
                <a:spAutoFit/>
              </a:bodyPr>
              <a:lstStyle/>
              <a:p>
                <a:r>
                  <a:rPr lang="en-US" sz="1200" dirty="0">
                    <a:solidFill>
                      <a:srgbClr val="FF0000"/>
                    </a:solidFill>
                  </a:rPr>
                  <a:t>Robustness</a:t>
                </a:r>
              </a:p>
              <a:p>
                <a:r>
                  <a:rPr lang="en-US" sz="1200" dirty="0">
                    <a:solidFill>
                      <a:srgbClr val="FF0000"/>
                    </a:solidFill>
                  </a:rPr>
                  <a:t>test</a:t>
                </a:r>
                <a:endParaRPr lang="en-CA" sz="1200" dirty="0">
                  <a:solidFill>
                    <a:srgbClr val="FF0000"/>
                  </a:solidFill>
                </a:endParaRPr>
              </a:p>
            </p:txBody>
          </p:sp>
        </p:grpSp>
      </p:grpSp>
      <p:sp>
        <p:nvSpPr>
          <p:cNvPr id="12" name="Slide Number Placeholder 4">
            <a:extLst>
              <a:ext uri="{FF2B5EF4-FFF2-40B4-BE49-F238E27FC236}">
                <a16:creationId xmlns:a16="http://schemas.microsoft.com/office/drawing/2014/main" id="{9A483FD6-3A5A-440D-BB92-C85C9F21B7D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53</a:t>
            </a:fld>
            <a:endParaRPr lang="en-US" altLang="ja-JP"/>
          </a:p>
        </p:txBody>
      </p:sp>
    </p:spTree>
    <p:extLst>
      <p:ext uri="{BB962C8B-B14F-4D97-AF65-F5344CB8AC3E}">
        <p14:creationId xmlns:p14="http://schemas.microsoft.com/office/powerpoint/2010/main" val="3458834996"/>
      </p:ext>
    </p:extLst>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Strong-Robust ECT</a:t>
            </a:r>
          </a:p>
        </p:txBody>
      </p:sp>
      <p:pic>
        <p:nvPicPr>
          <p:cNvPr id="4" name="Content Placeholder 3"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624" y="1556792"/>
            <a:ext cx="7128792" cy="4462877"/>
          </a:xfrm>
        </p:spPr>
      </p:pic>
      <p:sp>
        <p:nvSpPr>
          <p:cNvPr id="5" name="Slide Number Placeholder 4">
            <a:extLst>
              <a:ext uri="{FF2B5EF4-FFF2-40B4-BE49-F238E27FC236}">
                <a16:creationId xmlns:a16="http://schemas.microsoft.com/office/drawing/2014/main" id="{72CE2D43-1912-4828-89B7-4A5672227B7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54</a:t>
            </a:fld>
            <a:endParaRPr lang="en-US" altLang="ja-JP"/>
          </a:p>
        </p:txBody>
      </p:sp>
    </p:spTree>
    <p:extLst>
      <p:ext uri="{BB962C8B-B14F-4D97-AF65-F5344CB8AC3E}">
        <p14:creationId xmlns:p14="http://schemas.microsoft.com/office/powerpoint/2010/main" val="2537013949"/>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 Case Testing (WCT)</a:t>
            </a:r>
          </a:p>
        </p:txBody>
      </p:sp>
      <p:sp>
        <p:nvSpPr>
          <p:cNvPr id="3" name="Content Placeholder 2"/>
          <p:cNvSpPr>
            <a:spLocks noGrp="1"/>
          </p:cNvSpPr>
          <p:nvPr>
            <p:ph idx="1"/>
          </p:nvPr>
        </p:nvSpPr>
        <p:spPr>
          <a:xfrm>
            <a:off x="900113" y="1484784"/>
            <a:ext cx="8001000" cy="4532312"/>
          </a:xfrm>
        </p:spPr>
        <p:txBody>
          <a:bodyPr/>
          <a:lstStyle/>
          <a:p>
            <a:r>
              <a:rPr lang="en-CA" sz="2400" dirty="0"/>
              <a:t>Boundary value analysis makes the common assumption that failures, </a:t>
            </a:r>
            <a:r>
              <a:rPr lang="en-CA" sz="2400" b="1" dirty="0"/>
              <a:t>most of the time</a:t>
            </a:r>
            <a:r>
              <a:rPr lang="en-CA" sz="2400" dirty="0"/>
              <a:t>, originate from one fault related to </a:t>
            </a:r>
            <a:r>
              <a:rPr lang="en-US" sz="2400" b="1" dirty="0"/>
              <a:t>an extreme value</a:t>
            </a:r>
          </a:p>
          <a:p>
            <a:r>
              <a:rPr lang="en-CA" sz="2400" dirty="0"/>
              <a:t>What happens when </a:t>
            </a:r>
            <a:r>
              <a:rPr lang="en-CA" sz="2400" b="1" dirty="0"/>
              <a:t>more than one variable </a:t>
            </a:r>
            <a:r>
              <a:rPr lang="en-CA" sz="2400" dirty="0"/>
              <a:t>has an extreme </a:t>
            </a:r>
            <a:r>
              <a:rPr lang="en-US" sz="2400" dirty="0"/>
              <a:t>value?</a:t>
            </a:r>
          </a:p>
          <a:p>
            <a:pPr lvl="1"/>
            <a:r>
              <a:rPr lang="en-CA" sz="2000" dirty="0"/>
              <a:t>Idea comes from electronics in circuit analysis</a:t>
            </a:r>
          </a:p>
          <a:p>
            <a:r>
              <a:rPr lang="en-US" sz="2400" dirty="0"/>
              <a:t>Cartesian product of {LB, ALB, NOM, BUB, UB}</a:t>
            </a:r>
          </a:p>
          <a:p>
            <a:r>
              <a:rPr lang="en-CA" sz="2400" dirty="0"/>
              <a:t>Clearly </a:t>
            </a:r>
            <a:r>
              <a:rPr lang="en-CA" sz="2400" b="1" dirty="0"/>
              <a:t>more thorough </a:t>
            </a:r>
            <a:r>
              <a:rPr lang="en-CA" sz="2400" dirty="0"/>
              <a:t>than boundary value analysis, but </a:t>
            </a:r>
            <a:r>
              <a:rPr lang="en-CA" sz="2400" b="1" dirty="0"/>
              <a:t>much more effort. How much?</a:t>
            </a:r>
          </a:p>
          <a:p>
            <a:pPr lvl="1"/>
            <a:r>
              <a:rPr lang="en-US" sz="2000" b="1" dirty="0"/>
              <a:t>5**n test cases</a:t>
            </a:r>
          </a:p>
          <a:p>
            <a:r>
              <a:rPr lang="en-CA" sz="2400" dirty="0"/>
              <a:t>Good strategy when physical variables have numerous interactions, and where failure is costly</a:t>
            </a:r>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55</a:t>
            </a:fld>
            <a:endParaRPr lang="en-US" altLang="ja-JP"/>
          </a:p>
        </p:txBody>
      </p:sp>
    </p:spTree>
    <p:extLst>
      <p:ext uri="{BB962C8B-B14F-4D97-AF65-F5344CB8AC3E}">
        <p14:creationId xmlns:p14="http://schemas.microsoft.com/office/powerpoint/2010/main" val="2765844100"/>
      </p:ext>
    </p:extLst>
  </p:cSld>
  <p:clrMapOvr>
    <a:masterClrMapping/>
  </p:clrMapOvr>
  <p:transition>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WCT for 2 Variables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56</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547664" y="1916832"/>
            <a:ext cx="6033652" cy="3821046"/>
          </a:xfrm>
          <a:prstGeom prst="rect">
            <a:avLst/>
          </a:prstGeom>
        </p:spPr>
      </p:pic>
    </p:spTree>
    <p:extLst>
      <p:ext uri="{BB962C8B-B14F-4D97-AF65-F5344CB8AC3E}">
        <p14:creationId xmlns:p14="http://schemas.microsoft.com/office/powerpoint/2010/main" val="2812367491"/>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 WCT for 2 Variables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57</a:t>
            </a:fld>
            <a:endParaRPr lang="en-US" altLang="ja-JP"/>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547663" y="1772816"/>
            <a:ext cx="6417535" cy="4104456"/>
          </a:xfrm>
          <a:prstGeom prst="rect">
            <a:avLst/>
          </a:prstGeom>
        </p:spPr>
      </p:pic>
    </p:spTree>
    <p:extLst>
      <p:ext uri="{BB962C8B-B14F-4D97-AF65-F5344CB8AC3E}">
        <p14:creationId xmlns:p14="http://schemas.microsoft.com/office/powerpoint/2010/main" val="17069683"/>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Category-Partition Testing</a:t>
            </a:r>
          </a:p>
        </p:txBody>
      </p:sp>
      <p:sp>
        <p:nvSpPr>
          <p:cNvPr id="3" name="Content Placeholder 2"/>
          <p:cNvSpPr>
            <a:spLocks noGrp="1"/>
          </p:cNvSpPr>
          <p:nvPr>
            <p:ph idx="1"/>
          </p:nvPr>
        </p:nvSpPr>
        <p:spPr/>
        <p:txBody>
          <a:bodyPr/>
          <a:lstStyle/>
          <a:p>
            <a:r>
              <a:rPr lang="en-CA" sz="2400" dirty="0"/>
              <a:t>Makes it easier to define special case categories</a:t>
            </a:r>
          </a:p>
          <a:p>
            <a:r>
              <a:rPr lang="en-CA" sz="2400" dirty="0"/>
              <a:t>Combines boundary value analysis and equivalent classes with </a:t>
            </a:r>
            <a:r>
              <a:rPr lang="en-CA" sz="2400" b="1" dirty="0"/>
              <a:t>domain expertise</a:t>
            </a:r>
          </a:p>
          <a:p>
            <a:r>
              <a:rPr lang="en-CA" sz="2400" dirty="0"/>
              <a:t>You can define constraints as well</a:t>
            </a:r>
          </a:p>
          <a:p>
            <a:endParaRPr lang="en-US" sz="1200" dirty="0"/>
          </a:p>
          <a:p>
            <a:r>
              <a:rPr lang="en-US" sz="2400" b="1" dirty="0">
                <a:solidFill>
                  <a:srgbClr val="008000"/>
                </a:solidFill>
              </a:rPr>
              <a:t>Example: </a:t>
            </a:r>
            <a:r>
              <a:rPr lang="en-US" sz="2400" dirty="0"/>
              <a:t>We have a text processing software product (T), developed totally within our software house. It must work with operating systems 1 and 2 and printer systems A, B, C, and D. What systems should we test?</a:t>
            </a:r>
          </a:p>
          <a:p>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58</a:t>
            </a:fld>
            <a:endParaRPr lang="en-US" altLang="ja-JP"/>
          </a:p>
        </p:txBody>
      </p:sp>
      <p:sp>
        <p:nvSpPr>
          <p:cNvPr id="6" name="Rectangle 5"/>
          <p:cNvSpPr/>
          <p:nvPr/>
        </p:nvSpPr>
        <p:spPr>
          <a:xfrm>
            <a:off x="1475656" y="5077502"/>
            <a:ext cx="7283151" cy="1200329"/>
          </a:xfrm>
          <a:prstGeom prst="rect">
            <a:avLst/>
          </a:prstGeom>
        </p:spPr>
        <p:txBody>
          <a:bodyPr wrap="square">
            <a:spAutoFit/>
          </a:bodyPr>
          <a:lstStyle/>
          <a:p>
            <a:r>
              <a:rPr lang="en-US" sz="1800" b="0" dirty="0">
                <a:solidFill>
                  <a:srgbClr val="FF0000"/>
                </a:solidFill>
              </a:rPr>
              <a:t>Systems that represent all combinations of operating systems and printer systems with the text processing product: 1AT, 1BT, 1CT, 1DT, 2AT, 2BT, 2CT, 2DT and the product T itself. Some combinations may be illegal (i.e. can be ignored using domain expertise)</a:t>
            </a:r>
            <a:endParaRPr lang="en-CA" sz="1800" b="0" dirty="0"/>
          </a:p>
        </p:txBody>
      </p:sp>
    </p:spTree>
    <p:extLst>
      <p:ext uri="{BB962C8B-B14F-4D97-AF65-F5344CB8AC3E}">
        <p14:creationId xmlns:p14="http://schemas.microsoft.com/office/powerpoint/2010/main" val="33353570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59</a:t>
            </a:fld>
            <a:endParaRPr lang="en-US" altLang="ja-JP" dirty="0"/>
          </a:p>
        </p:txBody>
      </p:sp>
      <p:sp>
        <p:nvSpPr>
          <p:cNvPr id="4" name="Subtitle 3"/>
          <p:cNvSpPr>
            <a:spLocks noGrp="1"/>
          </p:cNvSpPr>
          <p:nvPr>
            <p:ph type="subTitle" idx="1"/>
          </p:nvPr>
        </p:nvSpPr>
        <p:spPr/>
        <p:txBody>
          <a:bodyPr/>
          <a:lstStyle/>
          <a:p>
            <a:r>
              <a:rPr lang="en-US" dirty="0"/>
              <a:t>Testing Using Decision Tables</a:t>
            </a:r>
            <a:endParaRPr lang="en-CA" dirty="0"/>
          </a:p>
        </p:txBody>
      </p:sp>
      <p:sp>
        <p:nvSpPr>
          <p:cNvPr id="5" name="Title 4"/>
          <p:cNvSpPr>
            <a:spLocks noGrp="1"/>
          </p:cNvSpPr>
          <p:nvPr>
            <p:ph type="ctrTitle"/>
          </p:nvPr>
        </p:nvSpPr>
        <p:spPr/>
        <p:txBody>
          <a:bodyPr/>
          <a:lstStyle/>
          <a:p>
            <a:r>
              <a:rPr lang="en-US" dirty="0"/>
              <a:t>Section 3</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1235978490"/>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Review: Black- vs. White-box</a:t>
            </a:r>
            <a:endParaRPr lang="en-US" dirty="0"/>
          </a:p>
        </p:txBody>
      </p:sp>
      <p:sp>
        <p:nvSpPr>
          <p:cNvPr id="3" name="Content Placeholder 2"/>
          <p:cNvSpPr>
            <a:spLocks noGrp="1"/>
          </p:cNvSpPr>
          <p:nvPr>
            <p:ph idx="1"/>
          </p:nvPr>
        </p:nvSpPr>
        <p:spPr/>
        <p:txBody>
          <a:bodyPr/>
          <a:lstStyle/>
          <a:p>
            <a:r>
              <a:rPr lang="en-CA" sz="2800" dirty="0"/>
              <a:t>BB testing applies at all granularity levels:</a:t>
            </a:r>
          </a:p>
          <a:p>
            <a:pPr lvl="1"/>
            <a:r>
              <a:rPr lang="en-CA" sz="2400" dirty="0"/>
              <a:t>Unit (from module interface spec)</a:t>
            </a:r>
          </a:p>
          <a:p>
            <a:pPr lvl="1"/>
            <a:r>
              <a:rPr lang="en-CA" sz="2400" dirty="0"/>
              <a:t>Integration (from API or subsystem spec)</a:t>
            </a:r>
          </a:p>
          <a:p>
            <a:pPr lvl="1"/>
            <a:r>
              <a:rPr lang="en-CA" sz="2400" dirty="0"/>
              <a:t>System (from system requirements spec)</a:t>
            </a:r>
          </a:p>
          <a:p>
            <a:pPr lvl="1"/>
            <a:r>
              <a:rPr lang="en-CA" sz="2400" dirty="0"/>
              <a:t>Regression (from system requirements + bug history)</a:t>
            </a:r>
          </a:p>
          <a:p>
            <a:r>
              <a:rPr lang="en-CA" sz="2800" dirty="0"/>
              <a:t>WB testing applies to relatively small parts of </a:t>
            </a:r>
            <a:r>
              <a:rPr lang="en-US" sz="2800" dirty="0"/>
              <a:t>a system:</a:t>
            </a:r>
          </a:p>
          <a:p>
            <a:pPr lvl="1"/>
            <a:r>
              <a:rPr lang="en-US" sz="2400" dirty="0"/>
              <a:t>Unit</a:t>
            </a:r>
          </a:p>
          <a:p>
            <a:pPr lvl="1"/>
            <a:r>
              <a:rPr lang="en-US" sz="2400" dirty="0"/>
              <a:t>Integration</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a:t>
            </a:fld>
            <a:endParaRPr lang="en-US" altLang="ja-JP" dirty="0"/>
          </a:p>
        </p:txBody>
      </p:sp>
    </p:spTree>
    <p:extLst>
      <p:ext uri="{BB962C8B-B14F-4D97-AF65-F5344CB8AC3E}">
        <p14:creationId xmlns:p14="http://schemas.microsoft.com/office/powerpoint/2010/main" val="473003586"/>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Tables</a:t>
            </a:r>
          </a:p>
        </p:txBody>
      </p:sp>
      <p:sp>
        <p:nvSpPr>
          <p:cNvPr id="3" name="Content Placeholder 2"/>
          <p:cNvSpPr>
            <a:spLocks noGrp="1"/>
          </p:cNvSpPr>
          <p:nvPr>
            <p:ph idx="1"/>
          </p:nvPr>
        </p:nvSpPr>
        <p:spPr/>
        <p:txBody>
          <a:bodyPr/>
          <a:lstStyle/>
          <a:p>
            <a:r>
              <a:rPr lang="en-CA" dirty="0"/>
              <a:t>Can help us deal with combination of inputs which produce different results</a:t>
            </a:r>
          </a:p>
          <a:p>
            <a:endParaRPr lang="en-US"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60</a:t>
            </a:fld>
            <a:endParaRPr lang="en-US" altLang="ja-JP"/>
          </a:p>
        </p:txBody>
      </p:sp>
      <p:pic>
        <p:nvPicPr>
          <p:cNvPr id="6" name="Picture 5"/>
          <p:cNvPicPr>
            <a:picLocks noChangeAspect="1"/>
          </p:cNvPicPr>
          <p:nvPr/>
        </p:nvPicPr>
        <p:blipFill>
          <a:blip r:embed="rId2"/>
          <a:stretch>
            <a:fillRect/>
          </a:stretch>
        </p:blipFill>
        <p:spPr>
          <a:xfrm>
            <a:off x="5364088" y="2875358"/>
            <a:ext cx="3193304" cy="1777778"/>
          </a:xfrm>
          <a:prstGeom prst="rect">
            <a:avLst/>
          </a:prstGeom>
        </p:spPr>
      </p:pic>
      <p:pic>
        <p:nvPicPr>
          <p:cNvPr id="7" name="Picture 6"/>
          <p:cNvPicPr>
            <a:picLocks noChangeAspect="1"/>
          </p:cNvPicPr>
          <p:nvPr/>
        </p:nvPicPr>
        <p:blipFill>
          <a:blip r:embed="rId3"/>
          <a:stretch>
            <a:fillRect/>
          </a:stretch>
        </p:blipFill>
        <p:spPr>
          <a:xfrm>
            <a:off x="722763" y="2780928"/>
            <a:ext cx="4564102" cy="2376264"/>
          </a:xfrm>
          <a:prstGeom prst="rect">
            <a:avLst/>
          </a:prstGeom>
        </p:spPr>
      </p:pic>
      <p:sp>
        <p:nvSpPr>
          <p:cNvPr id="8" name="Rectangle 7">
            <a:extLst>
              <a:ext uri="{FF2B5EF4-FFF2-40B4-BE49-F238E27FC236}">
                <a16:creationId xmlns:a16="http://schemas.microsoft.com/office/drawing/2014/main" id="{F04D263D-1418-4C9F-A5BD-3DCC39226B92}"/>
              </a:ext>
            </a:extLst>
          </p:cNvPr>
          <p:cNvSpPr/>
          <p:nvPr/>
        </p:nvSpPr>
        <p:spPr bwMode="auto">
          <a:xfrm>
            <a:off x="2483768" y="2708920"/>
            <a:ext cx="648072" cy="2808312"/>
          </a:xfrm>
          <a:prstGeom prst="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nvGrpSpPr>
          <p:cNvPr id="9" name="Group 8"/>
          <p:cNvGrpSpPr/>
          <p:nvPr/>
        </p:nvGrpSpPr>
        <p:grpSpPr>
          <a:xfrm>
            <a:off x="2590733" y="5588533"/>
            <a:ext cx="1664319" cy="648072"/>
            <a:chOff x="3782724" y="1790842"/>
            <a:chExt cx="1664319" cy="648072"/>
          </a:xfrm>
        </p:grpSpPr>
        <p:sp>
          <p:nvSpPr>
            <p:cNvPr id="10" name="Left Arrow 9"/>
            <p:cNvSpPr/>
            <p:nvPr/>
          </p:nvSpPr>
          <p:spPr bwMode="auto">
            <a:xfrm rot="5400000">
              <a:off x="3638708" y="1934858"/>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a:off x="4050507" y="1948878"/>
              <a:ext cx="1396536" cy="461665"/>
            </a:xfrm>
            <a:prstGeom prst="rect">
              <a:avLst/>
            </a:prstGeom>
            <a:noFill/>
          </p:spPr>
          <p:txBody>
            <a:bodyPr wrap="none" rtlCol="0">
              <a:spAutoFit/>
            </a:bodyPr>
            <a:lstStyle/>
            <a:p>
              <a:r>
                <a:rPr lang="en-US" sz="1200" dirty="0">
                  <a:solidFill>
                    <a:srgbClr val="FF0000"/>
                  </a:solidFill>
                </a:rPr>
                <a:t>Some kind of </a:t>
              </a:r>
            </a:p>
            <a:p>
              <a:r>
                <a:rPr lang="en-US" sz="1200" dirty="0">
                  <a:solidFill>
                    <a:srgbClr val="FF0000"/>
                  </a:solidFill>
                </a:rPr>
                <a:t>acceptance test</a:t>
              </a:r>
              <a:endParaRPr lang="en-CA" sz="1200" dirty="0">
                <a:solidFill>
                  <a:srgbClr val="FF0000"/>
                </a:solidFill>
              </a:endParaRPr>
            </a:p>
          </p:txBody>
        </p:sp>
      </p:grpSp>
      <p:sp>
        <p:nvSpPr>
          <p:cNvPr id="12" name="TextBox 11">
            <a:extLst>
              <a:ext uri="{FF2B5EF4-FFF2-40B4-BE49-F238E27FC236}">
                <a16:creationId xmlns:a16="http://schemas.microsoft.com/office/drawing/2014/main" id="{B3E597FC-E554-4A62-8A1F-11D502E79A15}"/>
              </a:ext>
            </a:extLst>
          </p:cNvPr>
          <p:cNvSpPr txBox="1"/>
          <p:nvPr/>
        </p:nvSpPr>
        <p:spPr>
          <a:xfrm>
            <a:off x="5508104" y="4797152"/>
            <a:ext cx="3049288" cy="738664"/>
          </a:xfrm>
          <a:prstGeom prst="rect">
            <a:avLst/>
          </a:prstGeom>
          <a:noFill/>
        </p:spPr>
        <p:txBody>
          <a:bodyPr wrap="square" rtlCol="0">
            <a:spAutoFit/>
          </a:bodyPr>
          <a:lstStyle/>
          <a:p>
            <a:r>
              <a:rPr lang="en-US" sz="1400" dirty="0"/>
              <a:t>“FLY FROM” and “FLY TO” should be selected to allow the “flight button” become active</a:t>
            </a:r>
          </a:p>
        </p:txBody>
      </p:sp>
    </p:spTree>
    <p:extLst>
      <p:ext uri="{BB962C8B-B14F-4D97-AF65-F5344CB8AC3E}">
        <p14:creationId xmlns:p14="http://schemas.microsoft.com/office/powerpoint/2010/main" val="276365175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Using Decision Table</a:t>
            </a:r>
          </a:p>
        </p:txBody>
      </p:sp>
      <p:sp>
        <p:nvSpPr>
          <p:cNvPr id="3" name="Content Placeholder 2"/>
          <p:cNvSpPr>
            <a:spLocks noGrp="1"/>
          </p:cNvSpPr>
          <p:nvPr>
            <p:ph idx="1"/>
          </p:nvPr>
        </p:nvSpPr>
        <p:spPr>
          <a:xfrm>
            <a:off x="683568" y="1484784"/>
            <a:ext cx="8244916" cy="4352982"/>
          </a:xfrm>
        </p:spPr>
        <p:txBody>
          <a:bodyPr/>
          <a:lstStyle/>
          <a:p>
            <a:pPr algn="just"/>
            <a:r>
              <a:rPr lang="en-CA" sz="2400" b="0" dirty="0"/>
              <a:t>The </a:t>
            </a:r>
            <a:r>
              <a:rPr lang="en-CA" sz="2400" dirty="0"/>
              <a:t>significance of this technique becomes immediately clear as the number of inputs increases</a:t>
            </a:r>
            <a:endParaRPr lang="en-CA" sz="2400" b="0" dirty="0"/>
          </a:p>
          <a:p>
            <a:pPr algn="just"/>
            <a:r>
              <a:rPr lang="en-CA" sz="2400" dirty="0"/>
              <a:t>Number of possible combinations is given by 2**n , where n is  the number of  inputs</a:t>
            </a:r>
            <a:r>
              <a:rPr lang="en-CA" sz="2400" b="0" dirty="0"/>
              <a:t> </a:t>
            </a:r>
          </a:p>
          <a:p>
            <a:pPr algn="just"/>
            <a:r>
              <a:rPr lang="en-CA" sz="2400" dirty="0"/>
              <a:t>For n = 10,</a:t>
            </a:r>
            <a:r>
              <a:rPr lang="en-CA" sz="2400" b="0" dirty="0"/>
              <a:t> which is very common in the web based testing, having a typical </a:t>
            </a:r>
            <a:r>
              <a:rPr lang="en-CA" sz="2400" dirty="0"/>
              <a:t>fill</a:t>
            </a:r>
            <a:r>
              <a:rPr lang="en-CA" sz="2400" b="0" dirty="0"/>
              <a:t> form, the number of </a:t>
            </a:r>
            <a:r>
              <a:rPr lang="en-CA" sz="2400" dirty="0"/>
              <a:t>combinations will be 1,024</a:t>
            </a:r>
            <a:r>
              <a:rPr lang="en-CA" sz="2400" b="0" dirty="0"/>
              <a:t> </a:t>
            </a:r>
          </a:p>
          <a:p>
            <a:pPr algn="just"/>
            <a:r>
              <a:rPr lang="en-CA" sz="2400" b="0" dirty="0"/>
              <a:t>Obviously, some combinations are meaningless and/or you cannot test all but </a:t>
            </a:r>
            <a:r>
              <a:rPr lang="en-CA" sz="2400" dirty="0"/>
              <a:t>you will choose a rich sub-set of the possible combinations using decision based testing technique</a:t>
            </a:r>
          </a:p>
        </p:txBody>
      </p:sp>
      <p:sp>
        <p:nvSpPr>
          <p:cNvPr id="4" name="Slide Number Placeholder 4">
            <a:extLst>
              <a:ext uri="{FF2B5EF4-FFF2-40B4-BE49-F238E27FC236}">
                <a16:creationId xmlns:a16="http://schemas.microsoft.com/office/drawing/2014/main" id="{A74CFD00-AE98-4217-8ED8-0164F7E821E2}"/>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61</a:t>
            </a:fld>
            <a:endParaRPr lang="en-US" altLang="ja-JP"/>
          </a:p>
        </p:txBody>
      </p:sp>
    </p:spTree>
    <p:extLst>
      <p:ext uri="{BB962C8B-B14F-4D97-AF65-F5344CB8AC3E}">
        <p14:creationId xmlns:p14="http://schemas.microsoft.com/office/powerpoint/2010/main" val="1164978927"/>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Using Decision Table</a:t>
            </a:r>
            <a:endParaRPr lang="en-US" dirty="0"/>
          </a:p>
        </p:txBody>
      </p:sp>
      <p:sp>
        <p:nvSpPr>
          <p:cNvPr id="3" name="Content Placeholder 2"/>
          <p:cNvSpPr>
            <a:spLocks noGrp="1"/>
          </p:cNvSpPr>
          <p:nvPr>
            <p:ph idx="1"/>
          </p:nvPr>
        </p:nvSpPr>
        <p:spPr>
          <a:xfrm>
            <a:off x="900113" y="1560513"/>
            <a:ext cx="8001000" cy="2228527"/>
          </a:xfrm>
        </p:spPr>
        <p:txBody>
          <a:bodyPr/>
          <a:lstStyle/>
          <a:p>
            <a:pPr marL="0" indent="0">
              <a:buNone/>
            </a:pPr>
            <a:r>
              <a:rPr lang="en-US" sz="2800" b="1" dirty="0">
                <a:solidFill>
                  <a:srgbClr val="FF0000"/>
                </a:solidFill>
              </a:rPr>
              <a:t>Example</a:t>
            </a:r>
          </a:p>
          <a:p>
            <a:r>
              <a:rPr lang="en-CA" sz="2800" dirty="0"/>
              <a:t>Let’s design a decision table for a program which needs to identify the type of a triangle given its edge (side) sizes</a:t>
            </a:r>
          </a:p>
          <a:p>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62</a:t>
            </a:fld>
            <a:endParaRPr lang="en-US" altLang="ja-JP"/>
          </a:p>
        </p:txBody>
      </p:sp>
      <p:graphicFrame>
        <p:nvGraphicFramePr>
          <p:cNvPr id="6" name="Group 3"/>
          <p:cNvGraphicFramePr>
            <a:graphicFrameLocks noGrp="1"/>
          </p:cNvGraphicFramePr>
          <p:nvPr>
            <p:extLst>
              <p:ext uri="{D42A27DB-BD31-4B8C-83A1-F6EECF244321}">
                <p14:modId xmlns:p14="http://schemas.microsoft.com/office/powerpoint/2010/main" val="4143764327"/>
              </p:ext>
            </p:extLst>
          </p:nvPr>
        </p:nvGraphicFramePr>
        <p:xfrm>
          <a:off x="1979613" y="4162776"/>
          <a:ext cx="5187950" cy="1453896"/>
        </p:xfrm>
        <a:graphic>
          <a:graphicData uri="http://schemas.openxmlformats.org/drawingml/2006/table">
            <a:tbl>
              <a:tblPr/>
              <a:tblGrid>
                <a:gridCol w="1454150">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2597150">
                  <a:extLst>
                    <a:ext uri="{9D8B030D-6E8A-4147-A177-3AD203B41FA5}">
                      <a16:colId xmlns:a16="http://schemas.microsoft.com/office/drawing/2014/main" val="20002"/>
                    </a:ext>
                  </a:extLst>
                </a:gridCol>
              </a:tblGrid>
              <a:tr h="855663">
                <a:tc>
                  <a:txBody>
                    <a:bodyPr/>
                    <a:lstStyle/>
                    <a:p>
                      <a:pPr marL="0" marR="0" lvl="0" indent="0" algn="l" defTabSz="914400" rtl="0" eaLnBrk="0" fontAlgn="t" latinLnBrk="0" hangingPunct="0">
                        <a:lnSpc>
                          <a:spcPct val="8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t" latinLnBrk="0" hangingPunct="0">
                        <a:lnSpc>
                          <a:spcPct val="8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t" latinLnBrk="0" hangingPunct="0">
                        <a:lnSpc>
                          <a:spcPct val="80000"/>
                        </a:lnSpc>
                        <a:spcBef>
                          <a:spcPct val="0"/>
                        </a:spcBef>
                        <a:spcAft>
                          <a:spcPct val="0"/>
                        </a:spcAft>
                        <a:buClrTx/>
                        <a:buSzTx/>
                        <a:buFontTx/>
                        <a:buNone/>
                        <a:tabLst/>
                      </a:pPr>
                      <a:r>
                        <a:rPr kumimoji="0" lang="en-GB" sz="6600" b="0" i="0" u="none" strike="noStrike" cap="none" normalizeH="0" baseline="0">
                          <a:ln>
                            <a:noFill/>
                          </a:ln>
                          <a:solidFill>
                            <a:schemeClr val="tx1"/>
                          </a:solidFill>
                          <a:effectLst/>
                          <a:latin typeface="Arial" pitchFamily="34" charset="0"/>
                        </a:rPr>
                        <a:t> </a:t>
                      </a:r>
                      <a:r>
                        <a:rPr kumimoji="0" lang="en-GB" sz="1800" b="0" i="0" u="none" strike="noStrike" cap="none" normalizeH="0" baseline="0">
                          <a:ln>
                            <a:noFill/>
                          </a:ln>
                          <a:solidFill>
                            <a:schemeClr val="tx1"/>
                          </a:solidFill>
                          <a:effectLst/>
                          <a:latin typeface="Arial" pitchFamily="34" charset="0"/>
                        </a:rPr>
                        <a:t>                                   </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Arial" pitchFamily="34" charset="0"/>
                        </a:rPr>
                        <a:t>Equilateral</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Arial" pitchFamily="34" charset="0"/>
                        </a:rPr>
                        <a:t>Isosceles</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t" latinLnBrk="0" hangingPunct="0">
                        <a:lnSpc>
                          <a:spcPct val="80000"/>
                        </a:lnSpc>
                        <a:spcBef>
                          <a:spcPct val="0"/>
                        </a:spcBef>
                        <a:spcAft>
                          <a:spcPct val="0"/>
                        </a:spcAft>
                        <a:buClrTx/>
                        <a:buSzTx/>
                        <a:buFontTx/>
                        <a:buNone/>
                        <a:tabLst/>
                      </a:pPr>
                      <a:r>
                        <a:rPr kumimoji="0" lang="en-GB" sz="1800" b="0" i="0" u="none" strike="noStrike" cap="none" normalizeH="0" baseline="0">
                          <a:ln>
                            <a:noFill/>
                          </a:ln>
                          <a:solidFill>
                            <a:schemeClr val="tx1"/>
                          </a:solidFill>
                          <a:effectLst/>
                          <a:latin typeface="Arial" pitchFamily="34" charset="0"/>
                        </a:rPr>
                        <a:t>Scalene</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 name="Picture 14" descr="Equilateral Triangle">
            <a:hlinkClick r:id="rId2" tooltip="Equilateral Triangle"/>
          </p:cNvPr>
          <p:cNvPicPr>
            <a:picLocks noChangeAspect="1" noChangeArrowheads="1"/>
          </p:cNvPicPr>
          <p:nvPr/>
        </p:nvPicPr>
        <p:blipFill>
          <a:blip r:embed="rId3" cstate="print"/>
          <a:srcRect/>
          <a:stretch>
            <a:fillRect/>
          </a:stretch>
        </p:blipFill>
        <p:spPr bwMode="auto">
          <a:xfrm>
            <a:off x="2135188" y="4208814"/>
            <a:ext cx="1162050" cy="1047750"/>
          </a:xfrm>
          <a:prstGeom prst="rect">
            <a:avLst/>
          </a:prstGeom>
          <a:noFill/>
        </p:spPr>
      </p:pic>
      <p:pic>
        <p:nvPicPr>
          <p:cNvPr id="8" name="Picture 15" descr="Isosceles triangle">
            <a:hlinkClick r:id="rId4" tooltip="Isosceles triangle"/>
          </p:cNvPr>
          <p:cNvPicPr>
            <a:picLocks noChangeAspect="1" noChangeArrowheads="1"/>
          </p:cNvPicPr>
          <p:nvPr/>
        </p:nvPicPr>
        <p:blipFill>
          <a:blip r:embed="rId5" cstate="print"/>
          <a:srcRect/>
          <a:stretch>
            <a:fillRect/>
          </a:stretch>
        </p:blipFill>
        <p:spPr bwMode="auto">
          <a:xfrm>
            <a:off x="3589338" y="3931001"/>
            <a:ext cx="704850" cy="1085850"/>
          </a:xfrm>
          <a:prstGeom prst="rect">
            <a:avLst/>
          </a:prstGeom>
          <a:noFill/>
        </p:spPr>
      </p:pic>
      <p:pic>
        <p:nvPicPr>
          <p:cNvPr id="9" name="Picture 16" descr="Scalene triangle">
            <a:hlinkClick r:id="rId6" tooltip="Scalene triangle"/>
          </p:cNvPr>
          <p:cNvPicPr>
            <a:picLocks noChangeAspect="1" noChangeArrowheads="1"/>
          </p:cNvPicPr>
          <p:nvPr/>
        </p:nvPicPr>
        <p:blipFill>
          <a:blip r:embed="rId7" cstate="print"/>
          <a:srcRect/>
          <a:stretch>
            <a:fillRect/>
          </a:stretch>
        </p:blipFill>
        <p:spPr bwMode="auto">
          <a:xfrm>
            <a:off x="4725988" y="4208814"/>
            <a:ext cx="2333625" cy="1047750"/>
          </a:xfrm>
          <a:prstGeom prst="rect">
            <a:avLst/>
          </a:prstGeom>
          <a:noFill/>
        </p:spPr>
      </p:pic>
      <p:sp>
        <p:nvSpPr>
          <p:cNvPr id="10" name="Rectangle 17"/>
          <p:cNvSpPr>
            <a:spLocks noChangeArrowheads="1"/>
          </p:cNvSpPr>
          <p:nvPr/>
        </p:nvSpPr>
        <p:spPr bwMode="auto">
          <a:xfrm>
            <a:off x="3468688" y="4146901"/>
            <a:ext cx="311150" cy="366713"/>
          </a:xfrm>
          <a:prstGeom prst="rect">
            <a:avLst/>
          </a:prstGeom>
          <a:noFill/>
          <a:ln w="12700">
            <a:noFill/>
            <a:miter lim="800000"/>
            <a:headEnd/>
            <a:tailEnd/>
          </a:ln>
          <a:effectLst/>
        </p:spPr>
        <p:txBody>
          <a:bodyPr wrap="none">
            <a:spAutoFit/>
          </a:bodyPr>
          <a:lstStyle/>
          <a:p>
            <a:r>
              <a:rPr lang="en-US" sz="1800" i="0">
                <a:solidFill>
                  <a:schemeClr val="tx2"/>
                </a:solidFill>
              </a:rPr>
              <a:t>a</a:t>
            </a:r>
          </a:p>
        </p:txBody>
      </p:sp>
      <p:sp>
        <p:nvSpPr>
          <p:cNvPr id="11" name="Rectangle 18"/>
          <p:cNvSpPr>
            <a:spLocks noChangeArrowheads="1"/>
          </p:cNvSpPr>
          <p:nvPr/>
        </p:nvSpPr>
        <p:spPr bwMode="auto">
          <a:xfrm>
            <a:off x="4116388" y="4146901"/>
            <a:ext cx="311150" cy="366713"/>
          </a:xfrm>
          <a:prstGeom prst="rect">
            <a:avLst/>
          </a:prstGeom>
          <a:noFill/>
          <a:ln w="12700">
            <a:noFill/>
            <a:miter lim="800000"/>
            <a:headEnd/>
            <a:tailEnd/>
          </a:ln>
          <a:effectLst/>
        </p:spPr>
        <p:txBody>
          <a:bodyPr wrap="none">
            <a:spAutoFit/>
          </a:bodyPr>
          <a:lstStyle/>
          <a:p>
            <a:r>
              <a:rPr lang="en-US" sz="1800" i="0">
                <a:solidFill>
                  <a:schemeClr val="tx2"/>
                </a:solidFill>
              </a:rPr>
              <a:t>b</a:t>
            </a:r>
          </a:p>
        </p:txBody>
      </p:sp>
      <p:sp>
        <p:nvSpPr>
          <p:cNvPr id="12" name="Rectangle 19"/>
          <p:cNvSpPr>
            <a:spLocks noChangeArrowheads="1"/>
          </p:cNvSpPr>
          <p:nvPr/>
        </p:nvSpPr>
        <p:spPr bwMode="auto">
          <a:xfrm>
            <a:off x="3851275" y="4931126"/>
            <a:ext cx="298450" cy="366713"/>
          </a:xfrm>
          <a:prstGeom prst="rect">
            <a:avLst/>
          </a:prstGeom>
          <a:noFill/>
          <a:ln w="12700">
            <a:noFill/>
            <a:miter lim="800000"/>
            <a:headEnd/>
            <a:tailEnd/>
          </a:ln>
          <a:effectLst/>
        </p:spPr>
        <p:txBody>
          <a:bodyPr wrap="none">
            <a:spAutoFit/>
          </a:bodyPr>
          <a:lstStyle/>
          <a:p>
            <a:r>
              <a:rPr lang="en-US" sz="1800" i="0">
                <a:solidFill>
                  <a:schemeClr val="tx2"/>
                </a:solidFill>
              </a:rPr>
              <a:t>c</a:t>
            </a:r>
          </a:p>
        </p:txBody>
      </p:sp>
    </p:spTree>
    <p:extLst>
      <p:ext uri="{BB962C8B-B14F-4D97-AF65-F5344CB8AC3E}">
        <p14:creationId xmlns:p14="http://schemas.microsoft.com/office/powerpoint/2010/main" val="1722202176"/>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Using Decision Table</a:t>
            </a:r>
            <a:endParaRPr lang="en-US" dirty="0"/>
          </a:p>
        </p:txBody>
      </p:sp>
      <p:sp>
        <p:nvSpPr>
          <p:cNvPr id="3" name="Content Placeholder 2"/>
          <p:cNvSpPr>
            <a:spLocks noGrp="1"/>
          </p:cNvSpPr>
          <p:nvPr>
            <p:ph idx="1"/>
          </p:nvPr>
        </p:nvSpPr>
        <p:spPr>
          <a:xfrm>
            <a:off x="900113" y="1560513"/>
            <a:ext cx="7786687" cy="4532312"/>
          </a:xfrm>
        </p:spPr>
        <p:txBody>
          <a:bodyPr/>
          <a:lstStyle/>
          <a:p>
            <a:r>
              <a:rPr lang="en-US" sz="2400" dirty="0"/>
              <a:t>To help express </a:t>
            </a:r>
            <a:r>
              <a:rPr lang="en-US" sz="2400" i="1" dirty="0"/>
              <a:t>test requirements</a:t>
            </a:r>
            <a:r>
              <a:rPr lang="en-US" sz="2400" dirty="0"/>
              <a:t> in a directly usable form</a:t>
            </a:r>
          </a:p>
          <a:p>
            <a:r>
              <a:rPr lang="en-US" sz="2400" dirty="0"/>
              <a:t>Easy to understand and support the systematic and automated and derivation of test cases</a:t>
            </a:r>
          </a:p>
          <a:p>
            <a:pPr marL="0" indent="0">
              <a:buNone/>
            </a:pPr>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63</a:t>
            </a:fld>
            <a:endParaRPr lang="en-US" altLang="ja-JP"/>
          </a:p>
        </p:txBody>
      </p:sp>
      <p:graphicFrame>
        <p:nvGraphicFramePr>
          <p:cNvPr id="6" name="Object 2"/>
          <p:cNvGraphicFramePr>
            <a:graphicFrameLocks noChangeAspect="1"/>
          </p:cNvGraphicFramePr>
          <p:nvPr>
            <p:extLst>
              <p:ext uri="{D42A27DB-BD31-4B8C-83A1-F6EECF244321}">
                <p14:modId xmlns:p14="http://schemas.microsoft.com/office/powerpoint/2010/main" val="2674264537"/>
              </p:ext>
            </p:extLst>
          </p:nvPr>
        </p:nvGraphicFramePr>
        <p:xfrm>
          <a:off x="3858621" y="3140968"/>
          <a:ext cx="4889844" cy="2672300"/>
        </p:xfrm>
        <a:graphic>
          <a:graphicData uri="http://schemas.openxmlformats.org/presentationml/2006/ole">
            <mc:AlternateContent xmlns:mc="http://schemas.openxmlformats.org/markup-compatibility/2006">
              <mc:Choice xmlns:v="urn:schemas-microsoft-com:vml" Requires="v">
                <p:oleObj spid="_x0000_s5177" name="Document" r:id="rId3" imgW="4440507" imgH="2449801" progId="Word.Document.8">
                  <p:embed/>
                </p:oleObj>
              </mc:Choice>
              <mc:Fallback>
                <p:oleObj name="Document" r:id="rId3" imgW="4440507" imgH="2449801" progId="Word.Document.8">
                  <p:embed/>
                  <p:pic>
                    <p:nvPicPr>
                      <p:cNvPr id="941060" name="Object 2"/>
                      <p:cNvPicPr>
                        <a:picLocks noChangeAspect="1" noChangeArrowheads="1"/>
                      </p:cNvPicPr>
                      <p:nvPr/>
                    </p:nvPicPr>
                    <p:blipFill>
                      <a:blip r:embed="rId4">
                        <a:extLst>
                          <a:ext uri="{28A0092B-C50C-407E-A947-70E740481C1C}">
                            <a14:useLocalDpi xmlns:a14="http://schemas.microsoft.com/office/drawing/2010/main" val="0"/>
                          </a:ext>
                        </a:extLst>
                      </a:blip>
                      <a:srcRect l="12056" t="1817" b="10617"/>
                      <a:stretch>
                        <a:fillRect/>
                      </a:stretch>
                    </p:blipFill>
                    <p:spPr bwMode="auto">
                      <a:xfrm>
                        <a:off x="3858621" y="3140968"/>
                        <a:ext cx="4889844" cy="2672300"/>
                      </a:xfrm>
                      <a:prstGeom prst="rect">
                        <a:avLst/>
                      </a:prstGeom>
                      <a:solidFill>
                        <a:schemeClr val="bg1"/>
                      </a:solidFill>
                      <a:ln w="19050">
                        <a:solidFill>
                          <a:schemeClr val="tx1"/>
                        </a:solidFill>
                      </a:ln>
                      <a:effectLst/>
                      <a:extLst/>
                    </p:spPr>
                  </p:pic>
                </p:oleObj>
              </mc:Fallback>
            </mc:AlternateContent>
          </a:graphicData>
        </a:graphic>
      </p:graphicFrame>
      <p:sp>
        <p:nvSpPr>
          <p:cNvPr id="7" name="Content Placeholder 2"/>
          <p:cNvSpPr txBox="1">
            <a:spLocks/>
          </p:cNvSpPr>
          <p:nvPr/>
        </p:nvSpPr>
        <p:spPr bwMode="auto">
          <a:xfrm>
            <a:off x="900113" y="2780928"/>
            <a:ext cx="2958507" cy="33118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r>
              <a:rPr lang="en-US" sz="2400" b="0" kern="0" dirty="0"/>
              <a:t>Ideal for describing </a:t>
            </a:r>
            <a:r>
              <a:rPr lang="en-US" sz="2400" kern="0" dirty="0"/>
              <a:t>situations</a:t>
            </a:r>
            <a:r>
              <a:rPr lang="en-US" sz="2400" b="0" kern="0" dirty="0"/>
              <a:t> in which a number of combinations of </a:t>
            </a:r>
            <a:r>
              <a:rPr lang="en-US" sz="2400" kern="0" dirty="0"/>
              <a:t>actions</a:t>
            </a:r>
            <a:r>
              <a:rPr lang="en-US" sz="2400" b="0" kern="0" dirty="0"/>
              <a:t> are taken under varying sets of conditions, e.g., control systems</a:t>
            </a:r>
          </a:p>
          <a:p>
            <a:endParaRPr lang="en-US" sz="2400" b="0" kern="0" dirty="0"/>
          </a:p>
        </p:txBody>
      </p:sp>
    </p:spTree>
    <p:extLst>
      <p:ext uri="{BB962C8B-B14F-4D97-AF65-F5344CB8AC3E}">
        <p14:creationId xmlns:p14="http://schemas.microsoft.com/office/powerpoint/2010/main" val="4172914746"/>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a:effectLst/>
              </a:rPr>
              <a:t>Decision Tables - Structure</a:t>
            </a:r>
          </a:p>
        </p:txBody>
      </p:sp>
      <p:sp>
        <p:nvSpPr>
          <p:cNvPr id="942083" name="Rectangle 3"/>
          <p:cNvSpPr>
            <a:spLocks noGrp="1" noChangeArrowheads="1"/>
          </p:cNvSpPr>
          <p:nvPr>
            <p:ph idx="1"/>
          </p:nvPr>
        </p:nvSpPr>
        <p:spPr/>
        <p:txBody>
          <a:bodyPr/>
          <a:lstStyle/>
          <a:p>
            <a:pPr>
              <a:lnSpc>
                <a:spcPct val="90000"/>
              </a:lnSpc>
            </a:pPr>
            <a:r>
              <a:rPr lang="en-US" sz="2000" b="0" dirty="0"/>
              <a:t>There is a </a:t>
            </a:r>
            <a:r>
              <a:rPr lang="en-US" sz="2000" b="0" dirty="0">
                <a:solidFill>
                  <a:srgbClr val="FF0000"/>
                </a:solidFill>
              </a:rPr>
              <a:t>Condition</a:t>
            </a:r>
            <a:r>
              <a:rPr lang="en-US" sz="2000" b="0" dirty="0"/>
              <a:t> section which lists </a:t>
            </a:r>
            <a:r>
              <a:rPr lang="en-US" sz="2000" b="0" i="1" dirty="0"/>
              <a:t>conditions</a:t>
            </a:r>
            <a:r>
              <a:rPr lang="en-US" sz="2000" b="0" dirty="0"/>
              <a:t> and their combinations</a:t>
            </a:r>
          </a:p>
          <a:p>
            <a:pPr>
              <a:lnSpc>
                <a:spcPct val="90000"/>
              </a:lnSpc>
            </a:pPr>
            <a:r>
              <a:rPr lang="en-US" sz="2000" b="0" dirty="0"/>
              <a:t>Conditions express relationships among </a:t>
            </a:r>
            <a:r>
              <a:rPr lang="en-US" sz="2000" b="0" i="1" dirty="0"/>
              <a:t>decision variables</a:t>
            </a:r>
          </a:p>
          <a:p>
            <a:pPr>
              <a:lnSpc>
                <a:spcPct val="90000"/>
              </a:lnSpc>
            </a:pPr>
            <a:r>
              <a:rPr lang="en-US" sz="2000" b="0" dirty="0"/>
              <a:t>There is an </a:t>
            </a:r>
            <a:r>
              <a:rPr lang="en-US" sz="2000" b="0" dirty="0">
                <a:solidFill>
                  <a:srgbClr val="FF0000"/>
                </a:solidFill>
              </a:rPr>
              <a:t>Action</a:t>
            </a:r>
            <a:r>
              <a:rPr lang="en-US" sz="2000" b="0" dirty="0">
                <a:solidFill>
                  <a:srgbClr val="663300"/>
                </a:solidFill>
              </a:rPr>
              <a:t> </a:t>
            </a:r>
            <a:r>
              <a:rPr lang="en-US" sz="2000" b="0" dirty="0"/>
              <a:t>section which lists </a:t>
            </a:r>
            <a:r>
              <a:rPr lang="en-US" sz="2000" b="0" i="1" dirty="0"/>
              <a:t>responses</a:t>
            </a:r>
            <a:r>
              <a:rPr lang="en-US" sz="2000" b="0" dirty="0"/>
              <a:t> to be produced when corresponding combinations of conditions are true</a:t>
            </a:r>
          </a:p>
          <a:p>
            <a:pPr>
              <a:lnSpc>
                <a:spcPct val="90000"/>
              </a:lnSpc>
            </a:pPr>
            <a:r>
              <a:rPr lang="en-US" sz="2000" b="0" dirty="0"/>
              <a:t>There will one test case for each test </a:t>
            </a:r>
            <a:r>
              <a:rPr lang="en-US" sz="2000" b="0" dirty="0">
                <a:solidFill>
                  <a:srgbClr val="FF0000"/>
                </a:solidFill>
              </a:rPr>
              <a:t>rule</a:t>
            </a:r>
            <a:r>
              <a:rPr lang="en-US" sz="2000" b="0" dirty="0"/>
              <a:t> from the decision table</a:t>
            </a:r>
          </a:p>
        </p:txBody>
      </p:sp>
      <p:graphicFrame>
        <p:nvGraphicFramePr>
          <p:cNvPr id="942084" name="Object 2"/>
          <p:cNvGraphicFramePr>
            <a:graphicFrameLocks noChangeAspect="1"/>
          </p:cNvGraphicFramePr>
          <p:nvPr>
            <p:extLst>
              <p:ext uri="{D42A27DB-BD31-4B8C-83A1-F6EECF244321}">
                <p14:modId xmlns:p14="http://schemas.microsoft.com/office/powerpoint/2010/main" val="988596183"/>
              </p:ext>
            </p:extLst>
          </p:nvPr>
        </p:nvGraphicFramePr>
        <p:xfrm>
          <a:off x="2828479" y="3826669"/>
          <a:ext cx="4105275" cy="2243138"/>
        </p:xfrm>
        <a:graphic>
          <a:graphicData uri="http://schemas.openxmlformats.org/presentationml/2006/ole">
            <mc:AlternateContent xmlns:mc="http://schemas.openxmlformats.org/markup-compatibility/2006">
              <mc:Choice xmlns:v="urn:schemas-microsoft-com:vml" Requires="v">
                <p:oleObj spid="_x0000_s2135" name="Document" r:id="rId4" imgW="4440507" imgH="2449801" progId="Word.Document.8">
                  <p:embed/>
                </p:oleObj>
              </mc:Choice>
              <mc:Fallback>
                <p:oleObj name="Document" r:id="rId4" imgW="4440507" imgH="2449801" progId="Word.Document.8">
                  <p:embed/>
                  <p:pic>
                    <p:nvPicPr>
                      <p:cNvPr id="942084" name="Object 2"/>
                      <p:cNvPicPr>
                        <a:picLocks noChangeAspect="1" noChangeArrowheads="1"/>
                      </p:cNvPicPr>
                      <p:nvPr/>
                    </p:nvPicPr>
                    <p:blipFill>
                      <a:blip r:embed="rId5">
                        <a:extLst>
                          <a:ext uri="{28A0092B-C50C-407E-A947-70E740481C1C}">
                            <a14:useLocalDpi xmlns:a14="http://schemas.microsoft.com/office/drawing/2010/main" val="0"/>
                          </a:ext>
                        </a:extLst>
                      </a:blip>
                      <a:srcRect l="12056" t="1817" b="10617"/>
                      <a:stretch>
                        <a:fillRect/>
                      </a:stretch>
                    </p:blipFill>
                    <p:spPr bwMode="auto">
                      <a:xfrm>
                        <a:off x="2828479" y="3826669"/>
                        <a:ext cx="4105275" cy="2243138"/>
                      </a:xfrm>
                      <a:prstGeom prst="rect">
                        <a:avLst/>
                      </a:prstGeom>
                      <a:solidFill>
                        <a:schemeClr val="bg1"/>
                      </a:solidFill>
                      <a:ln w="19050">
                        <a:solidFill>
                          <a:schemeClr val="tx1"/>
                        </a:solidFill>
                      </a:ln>
                      <a:effectLst/>
                      <a:extLst/>
                    </p:spPr>
                  </p:pic>
                </p:oleObj>
              </mc:Fallback>
            </mc:AlternateContent>
          </a:graphicData>
        </a:graphic>
      </p:graphicFrame>
      <p:grpSp>
        <p:nvGrpSpPr>
          <p:cNvPr id="2" name="Group 16"/>
          <p:cNvGrpSpPr>
            <a:grpSpLocks/>
          </p:cNvGrpSpPr>
          <p:nvPr/>
        </p:nvGrpSpPr>
        <p:grpSpPr bwMode="auto">
          <a:xfrm>
            <a:off x="4571973" y="6069285"/>
            <a:ext cx="1047750" cy="400050"/>
            <a:chOff x="3263" y="4018"/>
            <a:chExt cx="660" cy="252"/>
          </a:xfrm>
        </p:grpSpPr>
        <p:sp>
          <p:nvSpPr>
            <p:cNvPr id="942086" name="Rectangle 6"/>
            <p:cNvSpPr>
              <a:spLocks noChangeArrowheads="1"/>
            </p:cNvSpPr>
            <p:nvPr/>
          </p:nvSpPr>
          <p:spPr bwMode="auto">
            <a:xfrm>
              <a:off x="3263" y="4018"/>
              <a:ext cx="433" cy="252"/>
            </a:xfrm>
            <a:prstGeom prst="rect">
              <a:avLst/>
            </a:prstGeom>
            <a:noFill/>
            <a:ln w="12700">
              <a:noFill/>
              <a:miter lim="800000"/>
              <a:headEnd/>
              <a:tailEnd/>
            </a:ln>
            <a:effectLst/>
          </p:spPr>
          <p:txBody>
            <a:bodyPr wrap="none">
              <a:spAutoFit/>
            </a:bodyPr>
            <a:lstStyle/>
            <a:p>
              <a:r>
                <a:rPr lang="en-US" sz="2000" i="0" dirty="0">
                  <a:solidFill>
                    <a:srgbClr val="663300"/>
                  </a:solidFill>
                </a:rPr>
                <a:t>rule</a:t>
              </a:r>
            </a:p>
          </p:txBody>
        </p:sp>
        <p:sp>
          <p:nvSpPr>
            <p:cNvPr id="942087" name="AutoShape 7"/>
            <p:cNvSpPr>
              <a:spLocks noChangeArrowheads="1"/>
            </p:cNvSpPr>
            <p:nvPr/>
          </p:nvSpPr>
          <p:spPr bwMode="auto">
            <a:xfrm>
              <a:off x="3696" y="4020"/>
              <a:ext cx="227" cy="227"/>
            </a:xfrm>
            <a:prstGeom prst="upArrow">
              <a:avLst>
                <a:gd name="adj1" fmla="val 50000"/>
                <a:gd name="adj2" fmla="val 25000"/>
              </a:avLst>
            </a:prstGeom>
            <a:solidFill>
              <a:schemeClr val="accent1"/>
            </a:solidFill>
            <a:ln w="12700">
              <a:solidFill>
                <a:schemeClr val="tx1"/>
              </a:solidFill>
              <a:miter lim="800000"/>
              <a:headEnd/>
              <a:tailEnd/>
            </a:ln>
            <a:effectLst/>
          </p:spPr>
          <p:txBody>
            <a:bodyPr wrap="none" anchor="ctr"/>
            <a:lstStyle/>
            <a:p>
              <a:endParaRPr lang="en-CA"/>
            </a:p>
          </p:txBody>
        </p:sp>
      </p:grpSp>
      <p:sp>
        <p:nvSpPr>
          <p:cNvPr id="942090" name="Rectangle 10"/>
          <p:cNvSpPr>
            <a:spLocks noChangeArrowheads="1"/>
          </p:cNvSpPr>
          <p:nvPr/>
        </p:nvSpPr>
        <p:spPr bwMode="auto">
          <a:xfrm>
            <a:off x="1259632" y="3997325"/>
            <a:ext cx="1262063" cy="288925"/>
          </a:xfrm>
          <a:prstGeom prst="rect">
            <a:avLst/>
          </a:prstGeom>
          <a:noFill/>
          <a:ln w="9525">
            <a:noFill/>
            <a:miter lim="800000"/>
            <a:headEnd/>
            <a:tailEnd/>
          </a:ln>
        </p:spPr>
        <p:txBody>
          <a:bodyPr wrap="none" lIns="0" tIns="0" rIns="0" bIns="0">
            <a:spAutoFit/>
          </a:bodyPr>
          <a:lstStyle/>
          <a:p>
            <a:r>
              <a:rPr lang="en-US" sz="1900" b="1" i="0" dirty="0">
                <a:solidFill>
                  <a:srgbClr val="663300"/>
                </a:solidFill>
              </a:rPr>
              <a:t>Conditions</a:t>
            </a:r>
            <a:endParaRPr lang="en-US" sz="2000" b="1" dirty="0">
              <a:solidFill>
                <a:srgbClr val="663300"/>
              </a:solidFill>
            </a:endParaRPr>
          </a:p>
        </p:txBody>
      </p:sp>
      <p:sp>
        <p:nvSpPr>
          <p:cNvPr id="942091" name="Rectangle 11"/>
          <p:cNvSpPr>
            <a:spLocks noChangeArrowheads="1"/>
          </p:cNvSpPr>
          <p:nvPr/>
        </p:nvSpPr>
        <p:spPr bwMode="auto">
          <a:xfrm>
            <a:off x="1516112" y="5523955"/>
            <a:ext cx="887413" cy="288925"/>
          </a:xfrm>
          <a:prstGeom prst="rect">
            <a:avLst/>
          </a:prstGeom>
          <a:noFill/>
          <a:ln w="9525">
            <a:noFill/>
            <a:miter lim="800000"/>
            <a:headEnd/>
            <a:tailEnd/>
          </a:ln>
        </p:spPr>
        <p:txBody>
          <a:bodyPr wrap="none" lIns="0" tIns="0" rIns="0" bIns="0">
            <a:spAutoFit/>
          </a:bodyPr>
          <a:lstStyle/>
          <a:p>
            <a:r>
              <a:rPr lang="en-US" sz="1900" b="1" i="0" dirty="0">
                <a:solidFill>
                  <a:srgbClr val="663300"/>
                </a:solidFill>
              </a:rPr>
              <a:t>Actions</a:t>
            </a:r>
            <a:endParaRPr lang="en-US" sz="2000" b="1" dirty="0">
              <a:solidFill>
                <a:srgbClr val="663300"/>
              </a:solidFill>
            </a:endParaRPr>
          </a:p>
        </p:txBody>
      </p:sp>
      <p:grpSp>
        <p:nvGrpSpPr>
          <p:cNvPr id="3" name="Group 15"/>
          <p:cNvGrpSpPr>
            <a:grpSpLocks/>
          </p:cNvGrpSpPr>
          <p:nvPr/>
        </p:nvGrpSpPr>
        <p:grpSpPr bwMode="auto">
          <a:xfrm>
            <a:off x="1388319" y="4446315"/>
            <a:ext cx="1143000" cy="920750"/>
            <a:chOff x="1285" y="2991"/>
            <a:chExt cx="720" cy="580"/>
          </a:xfrm>
        </p:grpSpPr>
        <p:sp>
          <p:nvSpPr>
            <p:cNvPr id="942092" name="Freeform 12"/>
            <p:cNvSpPr>
              <a:spLocks/>
            </p:cNvSpPr>
            <p:nvPr/>
          </p:nvSpPr>
          <p:spPr bwMode="auto">
            <a:xfrm>
              <a:off x="1423" y="2991"/>
              <a:ext cx="386" cy="580"/>
            </a:xfrm>
            <a:custGeom>
              <a:avLst/>
              <a:gdLst/>
              <a:ahLst/>
              <a:cxnLst>
                <a:cxn ang="0">
                  <a:pos x="0" y="430"/>
                </a:cxn>
                <a:cxn ang="0">
                  <a:pos x="92" y="430"/>
                </a:cxn>
                <a:cxn ang="0">
                  <a:pos x="92" y="0"/>
                </a:cxn>
                <a:cxn ang="0">
                  <a:pos x="285" y="0"/>
                </a:cxn>
                <a:cxn ang="0">
                  <a:pos x="285" y="430"/>
                </a:cxn>
                <a:cxn ang="0">
                  <a:pos x="386" y="430"/>
                </a:cxn>
                <a:cxn ang="0">
                  <a:pos x="193" y="580"/>
                </a:cxn>
                <a:cxn ang="0">
                  <a:pos x="0" y="430"/>
                </a:cxn>
              </a:cxnLst>
              <a:rect l="0" t="0" r="r" b="b"/>
              <a:pathLst>
                <a:path w="386" h="580">
                  <a:moveTo>
                    <a:pt x="0" y="430"/>
                  </a:moveTo>
                  <a:lnTo>
                    <a:pt x="92" y="430"/>
                  </a:lnTo>
                  <a:lnTo>
                    <a:pt x="92" y="0"/>
                  </a:lnTo>
                  <a:lnTo>
                    <a:pt x="285" y="0"/>
                  </a:lnTo>
                  <a:lnTo>
                    <a:pt x="285" y="430"/>
                  </a:lnTo>
                  <a:lnTo>
                    <a:pt x="386" y="430"/>
                  </a:lnTo>
                  <a:lnTo>
                    <a:pt x="193" y="580"/>
                  </a:lnTo>
                  <a:lnTo>
                    <a:pt x="0" y="430"/>
                  </a:lnTo>
                  <a:close/>
                </a:path>
              </a:pathLst>
            </a:custGeom>
            <a:solidFill>
              <a:srgbClr val="618FFD"/>
            </a:solidFill>
            <a:ln w="9525">
              <a:noFill/>
              <a:round/>
              <a:headEnd/>
              <a:tailEnd/>
            </a:ln>
          </p:spPr>
          <p:txBody>
            <a:bodyPr/>
            <a:lstStyle/>
            <a:p>
              <a:endParaRPr lang="en-CA"/>
            </a:p>
          </p:txBody>
        </p:sp>
        <p:sp>
          <p:nvSpPr>
            <p:cNvPr id="942093" name="Freeform 13"/>
            <p:cNvSpPr>
              <a:spLocks/>
            </p:cNvSpPr>
            <p:nvPr/>
          </p:nvSpPr>
          <p:spPr bwMode="auto">
            <a:xfrm>
              <a:off x="1423" y="2991"/>
              <a:ext cx="386" cy="580"/>
            </a:xfrm>
            <a:custGeom>
              <a:avLst/>
              <a:gdLst/>
              <a:ahLst/>
              <a:cxnLst>
                <a:cxn ang="0">
                  <a:pos x="0" y="430"/>
                </a:cxn>
                <a:cxn ang="0">
                  <a:pos x="92" y="430"/>
                </a:cxn>
                <a:cxn ang="0">
                  <a:pos x="92" y="0"/>
                </a:cxn>
                <a:cxn ang="0">
                  <a:pos x="285" y="0"/>
                </a:cxn>
                <a:cxn ang="0">
                  <a:pos x="285" y="430"/>
                </a:cxn>
                <a:cxn ang="0">
                  <a:pos x="386" y="430"/>
                </a:cxn>
                <a:cxn ang="0">
                  <a:pos x="193" y="580"/>
                </a:cxn>
                <a:cxn ang="0">
                  <a:pos x="0" y="430"/>
                </a:cxn>
              </a:cxnLst>
              <a:rect l="0" t="0" r="r" b="b"/>
              <a:pathLst>
                <a:path w="386" h="580">
                  <a:moveTo>
                    <a:pt x="0" y="430"/>
                  </a:moveTo>
                  <a:lnTo>
                    <a:pt x="92" y="430"/>
                  </a:lnTo>
                  <a:lnTo>
                    <a:pt x="92" y="0"/>
                  </a:lnTo>
                  <a:lnTo>
                    <a:pt x="285" y="0"/>
                  </a:lnTo>
                  <a:lnTo>
                    <a:pt x="285" y="430"/>
                  </a:lnTo>
                  <a:lnTo>
                    <a:pt x="386" y="430"/>
                  </a:lnTo>
                  <a:lnTo>
                    <a:pt x="193" y="580"/>
                  </a:lnTo>
                  <a:lnTo>
                    <a:pt x="0" y="430"/>
                  </a:lnTo>
                  <a:close/>
                </a:path>
              </a:pathLst>
            </a:custGeom>
            <a:noFill/>
            <a:ln w="14288">
              <a:solidFill>
                <a:srgbClr val="000000"/>
              </a:solidFill>
              <a:prstDash val="solid"/>
              <a:round/>
              <a:headEnd/>
              <a:tailEnd/>
            </a:ln>
          </p:spPr>
          <p:txBody>
            <a:bodyPr/>
            <a:lstStyle/>
            <a:p>
              <a:endParaRPr lang="en-CA"/>
            </a:p>
          </p:txBody>
        </p:sp>
        <p:sp>
          <p:nvSpPr>
            <p:cNvPr id="942094" name="Rectangle 14"/>
            <p:cNvSpPr>
              <a:spLocks noChangeArrowheads="1"/>
            </p:cNvSpPr>
            <p:nvPr/>
          </p:nvSpPr>
          <p:spPr bwMode="auto">
            <a:xfrm>
              <a:off x="1285" y="3171"/>
              <a:ext cx="720" cy="182"/>
            </a:xfrm>
            <a:prstGeom prst="rect">
              <a:avLst/>
            </a:prstGeom>
            <a:noFill/>
            <a:ln w="9525">
              <a:noFill/>
              <a:miter lim="800000"/>
              <a:headEnd/>
              <a:tailEnd/>
            </a:ln>
          </p:spPr>
          <p:txBody>
            <a:bodyPr wrap="none" lIns="0" tIns="0" rIns="0" bIns="0">
              <a:spAutoFit/>
            </a:bodyPr>
            <a:lstStyle/>
            <a:p>
              <a:r>
                <a:rPr lang="en-US" sz="1900" b="1" i="0" dirty="0">
                  <a:solidFill>
                    <a:srgbClr val="663300"/>
                  </a:solidFill>
                </a:rPr>
                <a:t>Decisions</a:t>
              </a:r>
              <a:endParaRPr lang="en-US" sz="2000" b="1" dirty="0">
                <a:solidFill>
                  <a:srgbClr val="663300"/>
                </a:solidFill>
              </a:endParaRPr>
            </a:p>
          </p:txBody>
        </p:sp>
      </p:grpSp>
      <p:sp>
        <p:nvSpPr>
          <p:cNvPr id="4" name="TextBox 3"/>
          <p:cNvSpPr txBox="1"/>
          <p:nvPr/>
        </p:nvSpPr>
        <p:spPr>
          <a:xfrm>
            <a:off x="7013179" y="3826669"/>
            <a:ext cx="1808508" cy="738664"/>
          </a:xfrm>
          <a:prstGeom prst="rect">
            <a:avLst/>
          </a:prstGeom>
          <a:noFill/>
        </p:spPr>
        <p:txBody>
          <a:bodyPr wrap="none" rtlCol="0">
            <a:spAutoFit/>
          </a:bodyPr>
          <a:lstStyle/>
          <a:p>
            <a:r>
              <a:rPr lang="en-US" sz="1400" dirty="0">
                <a:solidFill>
                  <a:srgbClr val="FF0000"/>
                </a:solidFill>
              </a:rPr>
              <a:t>Q. Are we missing</a:t>
            </a:r>
          </a:p>
          <a:p>
            <a:r>
              <a:rPr lang="en-US" sz="1400" dirty="0">
                <a:solidFill>
                  <a:srgbClr val="FF0000"/>
                </a:solidFill>
              </a:rPr>
              <a:t>conditions </a:t>
            </a:r>
          </a:p>
          <a:p>
            <a:r>
              <a:rPr lang="en-US" sz="1400" dirty="0" err="1">
                <a:solidFill>
                  <a:srgbClr val="FF0000"/>
                </a:solidFill>
              </a:rPr>
              <a:t>a+b</a:t>
            </a:r>
            <a:r>
              <a:rPr lang="en-US" sz="1400" dirty="0">
                <a:solidFill>
                  <a:srgbClr val="FF0000"/>
                </a:solidFill>
              </a:rPr>
              <a:t> &gt;c, etc. ? </a:t>
            </a:r>
            <a:endParaRPr lang="en-CA" sz="1400" dirty="0">
              <a:solidFill>
                <a:srgbClr val="FF0000"/>
              </a:solidFill>
            </a:endParaRPr>
          </a:p>
        </p:txBody>
      </p:sp>
      <p:sp>
        <p:nvSpPr>
          <p:cNvPr id="15" name="Slide Number Placeholder 4">
            <a:extLst>
              <a:ext uri="{FF2B5EF4-FFF2-40B4-BE49-F238E27FC236}">
                <a16:creationId xmlns:a16="http://schemas.microsoft.com/office/drawing/2014/main" id="{1B8905F4-E5CC-40C2-9EE3-31263B03760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64</a:t>
            </a:fld>
            <a:endParaRPr lang="en-US" altLang="ja-JP"/>
          </a:p>
        </p:txBody>
      </p:sp>
    </p:spTree>
    <p:extLst>
      <p:ext uri="{BB962C8B-B14F-4D97-AF65-F5344CB8AC3E}">
        <p14:creationId xmlns:p14="http://schemas.microsoft.com/office/powerpoint/2010/main" val="3299174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08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0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20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91"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Using Decision Table</a:t>
            </a:r>
            <a:endParaRPr lang="en-US" dirty="0"/>
          </a:p>
        </p:txBody>
      </p:sp>
      <p:sp>
        <p:nvSpPr>
          <p:cNvPr id="3" name="Content Placeholder 2"/>
          <p:cNvSpPr>
            <a:spLocks noGrp="1"/>
          </p:cNvSpPr>
          <p:nvPr>
            <p:ph idx="1"/>
          </p:nvPr>
        </p:nvSpPr>
        <p:spPr/>
        <p:txBody>
          <a:bodyPr/>
          <a:lstStyle/>
          <a:p>
            <a:r>
              <a:rPr lang="en-CA" sz="2400" dirty="0"/>
              <a:t>Converting decision tables to conventional truth table</a:t>
            </a:r>
          </a:p>
          <a:p>
            <a:r>
              <a:rPr lang="en-CA" sz="2400" dirty="0"/>
              <a:t>If the condition block in our decision table has common Y/N (T/F) for many conditions, it is better to convert it to a conventional truth table </a:t>
            </a:r>
          </a:p>
          <a:p>
            <a:r>
              <a:rPr lang="en-CA" sz="2400" dirty="0"/>
              <a:t>The triangle example, in the truth table, a “-” means “don’t care”</a:t>
            </a:r>
          </a:p>
          <a:p>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65</a:t>
            </a:fld>
            <a:endParaRPr lang="en-US" altLang="ja-JP"/>
          </a:p>
        </p:txBody>
      </p:sp>
      <p:graphicFrame>
        <p:nvGraphicFramePr>
          <p:cNvPr id="6" name="Object 2"/>
          <p:cNvGraphicFramePr>
            <a:graphicFrameLocks noChangeAspect="1"/>
          </p:cNvGraphicFramePr>
          <p:nvPr>
            <p:extLst>
              <p:ext uri="{D42A27DB-BD31-4B8C-83A1-F6EECF244321}">
                <p14:modId xmlns:p14="http://schemas.microsoft.com/office/powerpoint/2010/main" val="148471784"/>
              </p:ext>
            </p:extLst>
          </p:nvPr>
        </p:nvGraphicFramePr>
        <p:xfrm>
          <a:off x="2952749" y="3882210"/>
          <a:ext cx="4105275" cy="2243137"/>
        </p:xfrm>
        <a:graphic>
          <a:graphicData uri="http://schemas.openxmlformats.org/presentationml/2006/ole">
            <mc:AlternateContent xmlns:mc="http://schemas.openxmlformats.org/markup-compatibility/2006">
              <mc:Choice xmlns:v="urn:schemas-microsoft-com:vml" Requires="v">
                <p:oleObj spid="_x0000_s6199" name="Document" r:id="rId4" imgW="4440507" imgH="2449801" progId="Word.Document.8">
                  <p:embed/>
                </p:oleObj>
              </mc:Choice>
              <mc:Fallback>
                <p:oleObj name="Document" r:id="rId4" imgW="4440507" imgH="2449801" progId="Word.Document.8">
                  <p:embed/>
                  <p:pic>
                    <p:nvPicPr>
                      <p:cNvPr id="944137" name="Object 2"/>
                      <p:cNvPicPr>
                        <a:picLocks noChangeAspect="1" noChangeArrowheads="1"/>
                      </p:cNvPicPr>
                      <p:nvPr/>
                    </p:nvPicPr>
                    <p:blipFill>
                      <a:blip r:embed="rId5">
                        <a:extLst>
                          <a:ext uri="{28A0092B-C50C-407E-A947-70E740481C1C}">
                            <a14:useLocalDpi xmlns:a14="http://schemas.microsoft.com/office/drawing/2010/main" val="0"/>
                          </a:ext>
                        </a:extLst>
                      </a:blip>
                      <a:srcRect l="12056" t="1817" b="10617"/>
                      <a:stretch>
                        <a:fillRect/>
                      </a:stretch>
                    </p:blipFill>
                    <p:spPr bwMode="auto">
                      <a:xfrm>
                        <a:off x="2952749" y="3882210"/>
                        <a:ext cx="4105275" cy="2243137"/>
                      </a:xfrm>
                      <a:prstGeom prst="rect">
                        <a:avLst/>
                      </a:prstGeom>
                      <a:solidFill>
                        <a:schemeClr val="bg1"/>
                      </a:solidFill>
                      <a:ln w="19050">
                        <a:solidFill>
                          <a:schemeClr val="tx1"/>
                        </a:solidFill>
                      </a:ln>
                      <a:effectLst/>
                      <a:extLst/>
                    </p:spPr>
                  </p:pic>
                </p:oleObj>
              </mc:Fallback>
            </mc:AlternateContent>
          </a:graphicData>
        </a:graphic>
      </p:graphicFrame>
    </p:spTree>
    <p:extLst>
      <p:ext uri="{BB962C8B-B14F-4D97-AF65-F5344CB8AC3E}">
        <p14:creationId xmlns:p14="http://schemas.microsoft.com/office/powerpoint/2010/main" val="3326817485"/>
      </p:ext>
    </p:extLst>
  </p:cSld>
  <p:clrMapOvr>
    <a:masterClrMapping/>
  </p:clrMapOvr>
  <p:transition>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Using Decision Table</a:t>
            </a:r>
          </a:p>
        </p:txBody>
      </p:sp>
      <p:sp>
        <p:nvSpPr>
          <p:cNvPr id="3" name="Content Placeholder 2"/>
          <p:cNvSpPr>
            <a:spLocks noGrp="1"/>
          </p:cNvSpPr>
          <p:nvPr>
            <p:ph idx="1"/>
          </p:nvPr>
        </p:nvSpPr>
        <p:spPr>
          <a:xfrm>
            <a:off x="4211959" y="1560513"/>
            <a:ext cx="4689153" cy="4532312"/>
          </a:xfrm>
        </p:spPr>
        <p:txBody>
          <a:bodyPr/>
          <a:lstStyle/>
          <a:p>
            <a:r>
              <a:rPr lang="en-US" sz="2800" dirty="0"/>
              <a:t>One test case for each test rule from the corresponding truth table</a:t>
            </a:r>
          </a:p>
          <a:p>
            <a:endParaRPr lang="en-CA" sz="2800" dirty="0"/>
          </a:p>
          <a:p>
            <a:endParaRPr lang="en-CA" sz="2800" dirty="0"/>
          </a:p>
          <a:p>
            <a:endParaRPr lang="en-CA" sz="2800" dirty="0"/>
          </a:p>
          <a:p>
            <a:endParaRPr lang="en-CA" sz="1600" dirty="0"/>
          </a:p>
          <a:p>
            <a:r>
              <a:rPr lang="en-CA" sz="2800" dirty="0"/>
              <a:t>“?”: cannot provide test data (i.e., the test case is impossible to execute)</a:t>
            </a:r>
          </a:p>
          <a:p>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66</a:t>
            </a:fld>
            <a:endParaRPr lang="en-US" altLang="ja-JP"/>
          </a:p>
        </p:txBody>
      </p:sp>
      <p:graphicFrame>
        <p:nvGraphicFramePr>
          <p:cNvPr id="6" name="Object 2"/>
          <p:cNvGraphicFramePr>
            <a:graphicFrameLocks noChangeAspect="1"/>
          </p:cNvGraphicFramePr>
          <p:nvPr>
            <p:extLst>
              <p:ext uri="{D42A27DB-BD31-4B8C-83A1-F6EECF244321}">
                <p14:modId xmlns:p14="http://schemas.microsoft.com/office/powerpoint/2010/main" val="966170257"/>
              </p:ext>
            </p:extLst>
          </p:nvPr>
        </p:nvGraphicFramePr>
        <p:xfrm>
          <a:off x="360114" y="1956937"/>
          <a:ext cx="3779838" cy="2589212"/>
        </p:xfrm>
        <a:graphic>
          <a:graphicData uri="http://schemas.openxmlformats.org/presentationml/2006/ole">
            <mc:AlternateContent xmlns:mc="http://schemas.openxmlformats.org/markup-compatibility/2006">
              <mc:Choice xmlns:v="urn:schemas-microsoft-com:vml" Requires="v">
                <p:oleObj spid="_x0000_s7224" name="Document" r:id="rId4" imgW="5651784" imgH="4083242" progId="Word.Document.8">
                  <p:embed/>
                </p:oleObj>
              </mc:Choice>
              <mc:Fallback>
                <p:oleObj name="Document" r:id="rId4" imgW="5651784" imgH="4083242" progId="Word.Document.8">
                  <p:embed/>
                  <p:pic>
                    <p:nvPicPr>
                      <p:cNvPr id="946181" name="Object 2"/>
                      <p:cNvPicPr>
                        <a:picLocks noChangeAspect="1" noChangeArrowheads="1"/>
                      </p:cNvPicPr>
                      <p:nvPr/>
                    </p:nvPicPr>
                    <p:blipFill>
                      <a:blip r:embed="rId5">
                        <a:lum bright="-6000"/>
                        <a:extLst>
                          <a:ext uri="{28A0092B-C50C-407E-A947-70E740481C1C}">
                            <a14:useLocalDpi xmlns:a14="http://schemas.microsoft.com/office/drawing/2010/main" val="0"/>
                          </a:ext>
                        </a:extLst>
                      </a:blip>
                      <a:srcRect t="2722" r="28339" b="29330"/>
                      <a:stretch>
                        <a:fillRect/>
                      </a:stretch>
                    </p:blipFill>
                    <p:spPr bwMode="auto">
                      <a:xfrm>
                        <a:off x="360114" y="1956937"/>
                        <a:ext cx="3779838" cy="2589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1056801" y="4818440"/>
            <a:ext cx="1955728" cy="307777"/>
          </a:xfrm>
          <a:prstGeom prst="rect">
            <a:avLst/>
          </a:prstGeom>
          <a:noFill/>
          <a:ln w="12700">
            <a:noFill/>
            <a:miter lim="800000"/>
            <a:headEnd/>
            <a:tailEnd/>
          </a:ln>
          <a:effectLst/>
        </p:spPr>
        <p:txBody>
          <a:bodyPr wrap="none">
            <a:spAutoFit/>
          </a:bodyPr>
          <a:lstStyle/>
          <a:p>
            <a:r>
              <a:rPr lang="en-US" sz="1400" i="0" dirty="0">
                <a:solidFill>
                  <a:schemeClr val="tx2"/>
                </a:solidFill>
              </a:rPr>
              <a:t>A test rule (test cases)</a:t>
            </a:r>
          </a:p>
        </p:txBody>
      </p:sp>
      <p:sp>
        <p:nvSpPr>
          <p:cNvPr id="8" name="AutoShape 8"/>
          <p:cNvSpPr>
            <a:spLocks noChangeArrowheads="1"/>
          </p:cNvSpPr>
          <p:nvPr/>
        </p:nvSpPr>
        <p:spPr bwMode="auto">
          <a:xfrm>
            <a:off x="1463201" y="4529515"/>
            <a:ext cx="144462" cy="288925"/>
          </a:xfrm>
          <a:prstGeom prst="upArrow">
            <a:avLst>
              <a:gd name="adj1" fmla="val 50000"/>
              <a:gd name="adj2" fmla="val 50000"/>
            </a:avLst>
          </a:prstGeom>
          <a:solidFill>
            <a:schemeClr val="accent1"/>
          </a:solidFill>
          <a:ln w="12700">
            <a:solidFill>
              <a:schemeClr val="tx1"/>
            </a:solidFill>
            <a:miter lim="800000"/>
            <a:headEnd/>
            <a:tailEnd/>
          </a:ln>
          <a:effectLst/>
        </p:spPr>
        <p:txBody>
          <a:bodyPr wrap="none" anchor="ctr"/>
          <a:lstStyle/>
          <a:p>
            <a:endParaRPr lang="en-CA"/>
          </a:p>
        </p:txBody>
      </p:sp>
      <p:sp>
        <p:nvSpPr>
          <p:cNvPr id="9" name="AutoShape 9"/>
          <p:cNvSpPr>
            <a:spLocks/>
          </p:cNvSpPr>
          <p:nvPr/>
        </p:nvSpPr>
        <p:spPr bwMode="auto">
          <a:xfrm rot="16200000">
            <a:off x="2434751" y="3918327"/>
            <a:ext cx="215900" cy="2736850"/>
          </a:xfrm>
          <a:prstGeom prst="leftBrace">
            <a:avLst>
              <a:gd name="adj1" fmla="val 105637"/>
              <a:gd name="adj2" fmla="val 50000"/>
            </a:avLst>
          </a:prstGeom>
          <a:noFill/>
          <a:ln w="12700">
            <a:solidFill>
              <a:schemeClr val="tx1"/>
            </a:solidFill>
            <a:round/>
            <a:headEnd/>
            <a:tailEnd/>
          </a:ln>
          <a:effectLst/>
        </p:spPr>
        <p:txBody>
          <a:bodyPr wrap="none" anchor="ctr"/>
          <a:lstStyle/>
          <a:p>
            <a:endParaRPr lang="en-CA"/>
          </a:p>
        </p:txBody>
      </p:sp>
      <p:sp>
        <p:nvSpPr>
          <p:cNvPr id="10" name="Rectangle 10"/>
          <p:cNvSpPr>
            <a:spLocks noChangeArrowheads="1"/>
          </p:cNvSpPr>
          <p:nvPr/>
        </p:nvSpPr>
        <p:spPr bwMode="auto">
          <a:xfrm>
            <a:off x="1823563" y="5394702"/>
            <a:ext cx="1584857" cy="338554"/>
          </a:xfrm>
          <a:prstGeom prst="rect">
            <a:avLst/>
          </a:prstGeom>
          <a:noFill/>
          <a:ln w="12700">
            <a:noFill/>
            <a:miter lim="800000"/>
            <a:headEnd/>
            <a:tailEnd/>
          </a:ln>
          <a:effectLst/>
        </p:spPr>
        <p:txBody>
          <a:bodyPr wrap="none">
            <a:spAutoFit/>
          </a:bodyPr>
          <a:lstStyle/>
          <a:p>
            <a:r>
              <a:rPr lang="en-US" sz="1600" i="0" dirty="0">
                <a:solidFill>
                  <a:schemeClr val="tx2"/>
                </a:solidFill>
              </a:rPr>
              <a:t>11 test cases…</a:t>
            </a:r>
          </a:p>
        </p:txBody>
      </p:sp>
      <p:grpSp>
        <p:nvGrpSpPr>
          <p:cNvPr id="11" name="Group 14"/>
          <p:cNvGrpSpPr>
            <a:grpSpLocks/>
          </p:cNvGrpSpPr>
          <p:nvPr/>
        </p:nvGrpSpPr>
        <p:grpSpPr bwMode="auto">
          <a:xfrm rot="18493669">
            <a:off x="4060030" y="3366294"/>
            <a:ext cx="1481138" cy="920750"/>
            <a:chOff x="1284" y="2991"/>
            <a:chExt cx="933" cy="580"/>
          </a:xfrm>
        </p:grpSpPr>
        <p:sp>
          <p:nvSpPr>
            <p:cNvPr id="12" name="Freeform 15"/>
            <p:cNvSpPr>
              <a:spLocks/>
            </p:cNvSpPr>
            <p:nvPr/>
          </p:nvSpPr>
          <p:spPr bwMode="auto">
            <a:xfrm>
              <a:off x="1423" y="2991"/>
              <a:ext cx="386" cy="580"/>
            </a:xfrm>
            <a:custGeom>
              <a:avLst/>
              <a:gdLst/>
              <a:ahLst/>
              <a:cxnLst>
                <a:cxn ang="0">
                  <a:pos x="0" y="430"/>
                </a:cxn>
                <a:cxn ang="0">
                  <a:pos x="92" y="430"/>
                </a:cxn>
                <a:cxn ang="0">
                  <a:pos x="92" y="0"/>
                </a:cxn>
                <a:cxn ang="0">
                  <a:pos x="285" y="0"/>
                </a:cxn>
                <a:cxn ang="0">
                  <a:pos x="285" y="430"/>
                </a:cxn>
                <a:cxn ang="0">
                  <a:pos x="386" y="430"/>
                </a:cxn>
                <a:cxn ang="0">
                  <a:pos x="193" y="580"/>
                </a:cxn>
                <a:cxn ang="0">
                  <a:pos x="0" y="430"/>
                </a:cxn>
              </a:cxnLst>
              <a:rect l="0" t="0" r="r" b="b"/>
              <a:pathLst>
                <a:path w="386" h="580">
                  <a:moveTo>
                    <a:pt x="0" y="430"/>
                  </a:moveTo>
                  <a:lnTo>
                    <a:pt x="92" y="430"/>
                  </a:lnTo>
                  <a:lnTo>
                    <a:pt x="92" y="0"/>
                  </a:lnTo>
                  <a:lnTo>
                    <a:pt x="285" y="0"/>
                  </a:lnTo>
                  <a:lnTo>
                    <a:pt x="285" y="430"/>
                  </a:lnTo>
                  <a:lnTo>
                    <a:pt x="386" y="430"/>
                  </a:lnTo>
                  <a:lnTo>
                    <a:pt x="193" y="580"/>
                  </a:lnTo>
                  <a:lnTo>
                    <a:pt x="0" y="430"/>
                  </a:lnTo>
                  <a:close/>
                </a:path>
              </a:pathLst>
            </a:custGeom>
            <a:solidFill>
              <a:srgbClr val="618FFD"/>
            </a:solidFill>
            <a:ln w="9525">
              <a:noFill/>
              <a:round/>
              <a:headEnd/>
              <a:tailEnd/>
            </a:ln>
          </p:spPr>
          <p:txBody>
            <a:bodyPr/>
            <a:lstStyle/>
            <a:p>
              <a:endParaRPr lang="en-CA"/>
            </a:p>
          </p:txBody>
        </p:sp>
        <p:sp>
          <p:nvSpPr>
            <p:cNvPr id="13" name="Freeform 16"/>
            <p:cNvSpPr>
              <a:spLocks/>
            </p:cNvSpPr>
            <p:nvPr/>
          </p:nvSpPr>
          <p:spPr bwMode="auto">
            <a:xfrm>
              <a:off x="1423" y="2991"/>
              <a:ext cx="386" cy="580"/>
            </a:xfrm>
            <a:custGeom>
              <a:avLst/>
              <a:gdLst/>
              <a:ahLst/>
              <a:cxnLst>
                <a:cxn ang="0">
                  <a:pos x="0" y="430"/>
                </a:cxn>
                <a:cxn ang="0">
                  <a:pos x="92" y="430"/>
                </a:cxn>
                <a:cxn ang="0">
                  <a:pos x="92" y="0"/>
                </a:cxn>
                <a:cxn ang="0">
                  <a:pos x="285" y="0"/>
                </a:cxn>
                <a:cxn ang="0">
                  <a:pos x="285" y="430"/>
                </a:cxn>
                <a:cxn ang="0">
                  <a:pos x="386" y="430"/>
                </a:cxn>
                <a:cxn ang="0">
                  <a:pos x="193" y="580"/>
                </a:cxn>
                <a:cxn ang="0">
                  <a:pos x="0" y="430"/>
                </a:cxn>
              </a:cxnLst>
              <a:rect l="0" t="0" r="r" b="b"/>
              <a:pathLst>
                <a:path w="386" h="580">
                  <a:moveTo>
                    <a:pt x="0" y="430"/>
                  </a:moveTo>
                  <a:lnTo>
                    <a:pt x="92" y="430"/>
                  </a:lnTo>
                  <a:lnTo>
                    <a:pt x="92" y="0"/>
                  </a:lnTo>
                  <a:lnTo>
                    <a:pt x="285" y="0"/>
                  </a:lnTo>
                  <a:lnTo>
                    <a:pt x="285" y="430"/>
                  </a:lnTo>
                  <a:lnTo>
                    <a:pt x="386" y="430"/>
                  </a:lnTo>
                  <a:lnTo>
                    <a:pt x="193" y="580"/>
                  </a:lnTo>
                  <a:lnTo>
                    <a:pt x="0" y="430"/>
                  </a:lnTo>
                  <a:close/>
                </a:path>
              </a:pathLst>
            </a:custGeom>
            <a:noFill/>
            <a:ln w="14288">
              <a:solidFill>
                <a:srgbClr val="000000"/>
              </a:solidFill>
              <a:prstDash val="solid"/>
              <a:round/>
              <a:headEnd/>
              <a:tailEnd/>
            </a:ln>
          </p:spPr>
          <p:txBody>
            <a:bodyPr/>
            <a:lstStyle/>
            <a:p>
              <a:endParaRPr lang="en-CA"/>
            </a:p>
          </p:txBody>
        </p:sp>
        <p:sp>
          <p:nvSpPr>
            <p:cNvPr id="14" name="Rectangle 17"/>
            <p:cNvSpPr>
              <a:spLocks noChangeArrowheads="1"/>
            </p:cNvSpPr>
            <p:nvPr/>
          </p:nvSpPr>
          <p:spPr bwMode="auto">
            <a:xfrm>
              <a:off x="1284" y="3169"/>
              <a:ext cx="933" cy="182"/>
            </a:xfrm>
            <a:prstGeom prst="rect">
              <a:avLst/>
            </a:prstGeom>
            <a:noFill/>
            <a:ln w="9525">
              <a:noFill/>
              <a:miter lim="800000"/>
              <a:headEnd/>
              <a:tailEnd/>
            </a:ln>
          </p:spPr>
          <p:txBody>
            <a:bodyPr wrap="none" lIns="0" tIns="0" rIns="0" bIns="0">
              <a:spAutoFit/>
            </a:bodyPr>
            <a:lstStyle/>
            <a:p>
              <a:r>
                <a:rPr lang="en-US" sz="1900" b="1" i="0" dirty="0">
                  <a:solidFill>
                    <a:srgbClr val="663300"/>
                  </a:solidFill>
                </a:rPr>
                <a:t>Test cases…</a:t>
              </a:r>
              <a:endParaRPr lang="en-US" sz="2000" b="1" dirty="0">
                <a:solidFill>
                  <a:srgbClr val="663300"/>
                </a:solidFill>
              </a:endParaRPr>
            </a:p>
          </p:txBody>
        </p:sp>
      </p:grpSp>
      <p:sp>
        <p:nvSpPr>
          <p:cNvPr id="15" name="Rectangle 14">
            <a:extLst>
              <a:ext uri="{FF2B5EF4-FFF2-40B4-BE49-F238E27FC236}">
                <a16:creationId xmlns:a16="http://schemas.microsoft.com/office/drawing/2014/main" id="{4208A867-CE93-45C4-B264-381E1C099E9C}"/>
              </a:ext>
            </a:extLst>
          </p:cNvPr>
          <p:cNvSpPr/>
          <p:nvPr/>
        </p:nvSpPr>
        <p:spPr>
          <a:xfrm>
            <a:off x="2246990" y="4293096"/>
            <a:ext cx="393056" cy="261610"/>
          </a:xfrm>
          <a:prstGeom prst="rect">
            <a:avLst/>
          </a:prstGeom>
        </p:spPr>
        <p:txBody>
          <a:bodyPr wrap="none">
            <a:spAutoFit/>
          </a:bodyPr>
          <a:lstStyle/>
          <a:p>
            <a:r>
              <a:rPr lang="en-US" sz="1050" dirty="0">
                <a:solidFill>
                  <a:srgbClr val="FF0000"/>
                </a:solidFill>
              </a:rPr>
              <a:t>(?)</a:t>
            </a:r>
          </a:p>
        </p:txBody>
      </p:sp>
      <p:sp>
        <p:nvSpPr>
          <p:cNvPr id="16" name="Rectangle 15">
            <a:extLst>
              <a:ext uri="{FF2B5EF4-FFF2-40B4-BE49-F238E27FC236}">
                <a16:creationId xmlns:a16="http://schemas.microsoft.com/office/drawing/2014/main" id="{4806B6F3-1CDE-49EA-9659-34CAA0816E0F}"/>
              </a:ext>
            </a:extLst>
          </p:cNvPr>
          <p:cNvSpPr/>
          <p:nvPr/>
        </p:nvSpPr>
        <p:spPr>
          <a:xfrm>
            <a:off x="2477984" y="4294219"/>
            <a:ext cx="393056" cy="261610"/>
          </a:xfrm>
          <a:prstGeom prst="rect">
            <a:avLst/>
          </a:prstGeom>
        </p:spPr>
        <p:txBody>
          <a:bodyPr wrap="none">
            <a:spAutoFit/>
          </a:bodyPr>
          <a:lstStyle/>
          <a:p>
            <a:r>
              <a:rPr lang="en-US" sz="1050" dirty="0">
                <a:solidFill>
                  <a:srgbClr val="FF0000"/>
                </a:solidFill>
              </a:rPr>
              <a:t>(?)</a:t>
            </a:r>
          </a:p>
        </p:txBody>
      </p:sp>
      <p:sp>
        <p:nvSpPr>
          <p:cNvPr id="17" name="Rectangle 16">
            <a:extLst>
              <a:ext uri="{FF2B5EF4-FFF2-40B4-BE49-F238E27FC236}">
                <a16:creationId xmlns:a16="http://schemas.microsoft.com/office/drawing/2014/main" id="{DAF6A8FB-FBB6-4E73-B5C2-10614ED2818E}"/>
              </a:ext>
            </a:extLst>
          </p:cNvPr>
          <p:cNvSpPr/>
          <p:nvPr/>
        </p:nvSpPr>
        <p:spPr>
          <a:xfrm>
            <a:off x="2975344" y="4284539"/>
            <a:ext cx="393056" cy="261610"/>
          </a:xfrm>
          <a:prstGeom prst="rect">
            <a:avLst/>
          </a:prstGeom>
        </p:spPr>
        <p:txBody>
          <a:bodyPr wrap="none">
            <a:spAutoFit/>
          </a:bodyPr>
          <a:lstStyle/>
          <a:p>
            <a:r>
              <a:rPr lang="en-US" sz="1050" dirty="0">
                <a:solidFill>
                  <a:srgbClr val="FF0000"/>
                </a:solidFill>
              </a:rPr>
              <a:t>(?)</a:t>
            </a:r>
          </a:p>
        </p:txBody>
      </p:sp>
    </p:spTree>
    <p:extLst>
      <p:ext uri="{BB962C8B-B14F-4D97-AF65-F5344CB8AC3E}">
        <p14:creationId xmlns:p14="http://schemas.microsoft.com/office/powerpoint/2010/main" val="2579902034"/>
      </p:ext>
    </p:extLst>
  </p:cSld>
  <p:clrMapOvr>
    <a:masterClrMapping/>
  </p:clrMapOvr>
  <p:transition>
    <p:dissolv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Decision Table</a:t>
            </a:r>
            <a:endParaRPr lang="en-CA" dirty="0"/>
          </a:p>
        </p:txBody>
      </p:sp>
      <p:sp>
        <p:nvSpPr>
          <p:cNvPr id="3" name="Content Placeholder 2"/>
          <p:cNvSpPr>
            <a:spLocks noGrp="1"/>
          </p:cNvSpPr>
          <p:nvPr>
            <p:ph idx="1"/>
          </p:nvPr>
        </p:nvSpPr>
        <p:spPr/>
        <p:txBody>
          <a:bodyPr/>
          <a:lstStyle/>
          <a:p>
            <a:r>
              <a:rPr lang="en-US" sz="2400" dirty="0"/>
              <a:t>Bank account transaction processing</a:t>
            </a:r>
          </a:p>
          <a:p>
            <a:pPr lvl="1"/>
            <a:r>
              <a:rPr lang="en-US" sz="2000" dirty="0"/>
              <a:t>Conditions (total 4):</a:t>
            </a:r>
          </a:p>
          <a:p>
            <a:pPr lvl="2"/>
            <a:r>
              <a:rPr lang="en-US" sz="1800" dirty="0"/>
              <a:t>Does the named person hold the credit card entered, and is the other information correct? </a:t>
            </a:r>
            <a:endParaRPr lang="en-CA" sz="1800" dirty="0"/>
          </a:p>
          <a:p>
            <a:pPr lvl="2"/>
            <a:r>
              <a:rPr lang="en-US" sz="1800" dirty="0"/>
              <a:t>Is it still active or has it been cancelled? </a:t>
            </a:r>
            <a:endParaRPr lang="en-CA" sz="1800" dirty="0"/>
          </a:p>
          <a:p>
            <a:pPr lvl="2"/>
            <a:r>
              <a:rPr lang="en-US" sz="1800" dirty="0"/>
              <a:t>Is the person within or over their limit? </a:t>
            </a:r>
            <a:endParaRPr lang="en-CA" sz="1800" dirty="0"/>
          </a:p>
          <a:p>
            <a:pPr lvl="2"/>
            <a:r>
              <a:rPr lang="en-US" sz="1800" dirty="0"/>
              <a:t>Is the transaction coming from a normal or a suspicious location?</a:t>
            </a:r>
          </a:p>
          <a:p>
            <a:pPr lvl="1"/>
            <a:r>
              <a:rPr lang="en-US" sz="2000" dirty="0"/>
              <a:t>Actions:</a:t>
            </a:r>
          </a:p>
          <a:p>
            <a:pPr lvl="2"/>
            <a:r>
              <a:rPr lang="en-US" sz="1800" dirty="0"/>
              <a:t>Should we approve the transaction? </a:t>
            </a:r>
            <a:endParaRPr lang="en-CA" sz="1800" dirty="0"/>
          </a:p>
          <a:p>
            <a:pPr lvl="2"/>
            <a:r>
              <a:rPr lang="en-US" sz="1800" dirty="0"/>
              <a:t>Should we call the cardholder (e.g., to warn them about a purchase from a strange place)? </a:t>
            </a:r>
            <a:endParaRPr lang="en-CA" sz="1800" dirty="0"/>
          </a:p>
          <a:p>
            <a:pPr lvl="2"/>
            <a:r>
              <a:rPr lang="en-US" sz="1800" dirty="0"/>
              <a:t>Should we call the vendor (e.g., to ask them to seize the cancelled card)?</a:t>
            </a:r>
            <a:endParaRPr lang="en-CA" sz="1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67</a:t>
            </a:fld>
            <a:endParaRPr lang="en-US" altLang="ja-JP"/>
          </a:p>
        </p:txBody>
      </p:sp>
    </p:spTree>
    <p:extLst>
      <p:ext uri="{BB962C8B-B14F-4D97-AF65-F5344CB8AC3E}">
        <p14:creationId xmlns:p14="http://schemas.microsoft.com/office/powerpoint/2010/main" val="1141836138"/>
      </p:ext>
    </p:extLst>
  </p:cSld>
  <p:clrMapOvr>
    <a:masterClrMapping/>
  </p:clrMapOvr>
  <p:transition>
    <p:dissolv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Decision Table</a:t>
            </a:r>
            <a:endParaRPr lang="en-CA" dirty="0"/>
          </a:p>
        </p:txBody>
      </p:sp>
      <p:sp>
        <p:nvSpPr>
          <p:cNvPr id="3" name="Content Placeholder 2"/>
          <p:cNvSpPr>
            <a:spLocks noGrp="1"/>
          </p:cNvSpPr>
          <p:nvPr>
            <p:ph idx="1"/>
          </p:nvPr>
        </p:nvSpPr>
        <p:spPr/>
        <p:txBody>
          <a:bodyPr/>
          <a:lstStyle/>
          <a:p>
            <a:r>
              <a:rPr lang="en-US" sz="2800" dirty="0"/>
              <a:t>Decision table for 4 conditions (2**4=16 cases) </a:t>
            </a:r>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68</a:t>
            </a:fld>
            <a:endParaRPr lang="en-US" altLang="ja-JP"/>
          </a:p>
        </p:txBody>
      </p:sp>
      <p:graphicFrame>
        <p:nvGraphicFramePr>
          <p:cNvPr id="7" name="Table 6"/>
          <p:cNvGraphicFramePr>
            <a:graphicFrameLocks noGrp="1"/>
          </p:cNvGraphicFramePr>
          <p:nvPr>
            <p:extLst>
              <p:ext uri="{D42A27DB-BD31-4B8C-83A1-F6EECF244321}">
                <p14:modId xmlns:p14="http://schemas.microsoft.com/office/powerpoint/2010/main" val="949679469"/>
              </p:ext>
            </p:extLst>
          </p:nvPr>
        </p:nvGraphicFramePr>
        <p:xfrm>
          <a:off x="900113" y="2420888"/>
          <a:ext cx="7344291" cy="3191510"/>
        </p:xfrm>
        <a:graphic>
          <a:graphicData uri="http://schemas.openxmlformats.org/drawingml/2006/table">
            <a:tbl>
              <a:tblPr firstRow="1" firstCol="1" bandRow="1">
                <a:tableStyleId>{073A0DAA-6AF3-43AB-8588-CEC1D06C72B9}</a:tableStyleId>
              </a:tblPr>
              <a:tblGrid>
                <a:gridCol w="1762020">
                  <a:extLst>
                    <a:ext uri="{9D8B030D-6E8A-4147-A177-3AD203B41FA5}">
                      <a16:colId xmlns:a16="http://schemas.microsoft.com/office/drawing/2014/main" val="20000"/>
                    </a:ext>
                  </a:extLst>
                </a:gridCol>
                <a:gridCol w="346293">
                  <a:extLst>
                    <a:ext uri="{9D8B030D-6E8A-4147-A177-3AD203B41FA5}">
                      <a16:colId xmlns:a16="http://schemas.microsoft.com/office/drawing/2014/main" val="20001"/>
                    </a:ext>
                  </a:extLst>
                </a:gridCol>
                <a:gridCol w="346293">
                  <a:extLst>
                    <a:ext uri="{9D8B030D-6E8A-4147-A177-3AD203B41FA5}">
                      <a16:colId xmlns:a16="http://schemas.microsoft.com/office/drawing/2014/main" val="20002"/>
                    </a:ext>
                  </a:extLst>
                </a:gridCol>
                <a:gridCol w="347990">
                  <a:extLst>
                    <a:ext uri="{9D8B030D-6E8A-4147-A177-3AD203B41FA5}">
                      <a16:colId xmlns:a16="http://schemas.microsoft.com/office/drawing/2014/main" val="20003"/>
                    </a:ext>
                  </a:extLst>
                </a:gridCol>
                <a:gridCol w="346293">
                  <a:extLst>
                    <a:ext uri="{9D8B030D-6E8A-4147-A177-3AD203B41FA5}">
                      <a16:colId xmlns:a16="http://schemas.microsoft.com/office/drawing/2014/main" val="20004"/>
                    </a:ext>
                  </a:extLst>
                </a:gridCol>
                <a:gridCol w="347990">
                  <a:extLst>
                    <a:ext uri="{9D8B030D-6E8A-4147-A177-3AD203B41FA5}">
                      <a16:colId xmlns:a16="http://schemas.microsoft.com/office/drawing/2014/main" val="20005"/>
                    </a:ext>
                  </a:extLst>
                </a:gridCol>
                <a:gridCol w="346293">
                  <a:extLst>
                    <a:ext uri="{9D8B030D-6E8A-4147-A177-3AD203B41FA5}">
                      <a16:colId xmlns:a16="http://schemas.microsoft.com/office/drawing/2014/main" val="20006"/>
                    </a:ext>
                  </a:extLst>
                </a:gridCol>
                <a:gridCol w="346293">
                  <a:extLst>
                    <a:ext uri="{9D8B030D-6E8A-4147-A177-3AD203B41FA5}">
                      <a16:colId xmlns:a16="http://schemas.microsoft.com/office/drawing/2014/main" val="20007"/>
                    </a:ext>
                  </a:extLst>
                </a:gridCol>
                <a:gridCol w="347990">
                  <a:extLst>
                    <a:ext uri="{9D8B030D-6E8A-4147-A177-3AD203B41FA5}">
                      <a16:colId xmlns:a16="http://schemas.microsoft.com/office/drawing/2014/main" val="20008"/>
                    </a:ext>
                  </a:extLst>
                </a:gridCol>
                <a:gridCol w="346293">
                  <a:extLst>
                    <a:ext uri="{9D8B030D-6E8A-4147-A177-3AD203B41FA5}">
                      <a16:colId xmlns:a16="http://schemas.microsoft.com/office/drawing/2014/main" val="20009"/>
                    </a:ext>
                  </a:extLst>
                </a:gridCol>
                <a:gridCol w="352233">
                  <a:extLst>
                    <a:ext uri="{9D8B030D-6E8A-4147-A177-3AD203B41FA5}">
                      <a16:colId xmlns:a16="http://schemas.microsoft.com/office/drawing/2014/main" val="20010"/>
                    </a:ext>
                  </a:extLst>
                </a:gridCol>
                <a:gridCol w="350537">
                  <a:extLst>
                    <a:ext uri="{9D8B030D-6E8A-4147-A177-3AD203B41FA5}">
                      <a16:colId xmlns:a16="http://schemas.microsoft.com/office/drawing/2014/main" val="20011"/>
                    </a:ext>
                  </a:extLst>
                </a:gridCol>
                <a:gridCol w="352233">
                  <a:extLst>
                    <a:ext uri="{9D8B030D-6E8A-4147-A177-3AD203B41FA5}">
                      <a16:colId xmlns:a16="http://schemas.microsoft.com/office/drawing/2014/main" val="20012"/>
                    </a:ext>
                  </a:extLst>
                </a:gridCol>
                <a:gridCol w="350537">
                  <a:extLst>
                    <a:ext uri="{9D8B030D-6E8A-4147-A177-3AD203B41FA5}">
                      <a16:colId xmlns:a16="http://schemas.microsoft.com/office/drawing/2014/main" val="20013"/>
                    </a:ext>
                  </a:extLst>
                </a:gridCol>
                <a:gridCol w="352233">
                  <a:extLst>
                    <a:ext uri="{9D8B030D-6E8A-4147-A177-3AD203B41FA5}">
                      <a16:colId xmlns:a16="http://schemas.microsoft.com/office/drawing/2014/main" val="20014"/>
                    </a:ext>
                  </a:extLst>
                </a:gridCol>
                <a:gridCol w="350537">
                  <a:extLst>
                    <a:ext uri="{9D8B030D-6E8A-4147-A177-3AD203B41FA5}">
                      <a16:colId xmlns:a16="http://schemas.microsoft.com/office/drawing/2014/main" val="20015"/>
                    </a:ext>
                  </a:extLst>
                </a:gridCol>
                <a:gridCol w="352233">
                  <a:extLst>
                    <a:ext uri="{9D8B030D-6E8A-4147-A177-3AD203B41FA5}">
                      <a16:colId xmlns:a16="http://schemas.microsoft.com/office/drawing/2014/main" val="20016"/>
                    </a:ext>
                  </a:extLst>
                </a:gridCol>
              </a:tblGrid>
              <a:tr h="334010">
                <a:tc>
                  <a:txBody>
                    <a:bodyPr/>
                    <a:lstStyle/>
                    <a:p>
                      <a:pPr marL="0" marR="0" indent="0" algn="just">
                        <a:lnSpc>
                          <a:spcPct val="107000"/>
                        </a:lnSpc>
                        <a:spcBef>
                          <a:spcPts val="0"/>
                        </a:spcBef>
                        <a:spcAft>
                          <a:spcPts val="0"/>
                        </a:spcAft>
                      </a:pPr>
                      <a:r>
                        <a:rPr lang="en-US" sz="1600" dirty="0">
                          <a:effectLst/>
                        </a:rPr>
                        <a:t>Conditions </a:t>
                      </a:r>
                      <a:endParaRPr lang="en-CA" sz="1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2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3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4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5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6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7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8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9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10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11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12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13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14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15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16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0"/>
                  </a:ext>
                </a:extLst>
              </a:tr>
              <a:tr h="379730">
                <a:tc>
                  <a:txBody>
                    <a:bodyPr/>
                    <a:lstStyle/>
                    <a:p>
                      <a:pPr marL="0" marR="0" indent="0" algn="just">
                        <a:lnSpc>
                          <a:spcPct val="107000"/>
                        </a:lnSpc>
                        <a:spcBef>
                          <a:spcPts val="0"/>
                        </a:spcBef>
                        <a:spcAft>
                          <a:spcPts val="0"/>
                        </a:spcAft>
                      </a:pPr>
                      <a:r>
                        <a:rPr lang="en-US" sz="1600">
                          <a:solidFill>
                            <a:srgbClr val="FFC000"/>
                          </a:solidFill>
                          <a:effectLst/>
                        </a:rPr>
                        <a:t>Real account?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1"/>
                  </a:ext>
                </a:extLst>
              </a:tr>
              <a:tr h="334010">
                <a:tc>
                  <a:txBody>
                    <a:bodyPr/>
                    <a:lstStyle/>
                    <a:p>
                      <a:pPr marL="0" marR="0" indent="0" algn="just">
                        <a:lnSpc>
                          <a:spcPct val="107000"/>
                        </a:lnSpc>
                        <a:spcBef>
                          <a:spcPts val="0"/>
                        </a:spcBef>
                        <a:spcAft>
                          <a:spcPts val="0"/>
                        </a:spcAft>
                      </a:pPr>
                      <a:r>
                        <a:rPr lang="en-US" sz="1600">
                          <a:solidFill>
                            <a:srgbClr val="FFC000"/>
                          </a:solidFill>
                          <a:effectLst/>
                        </a:rPr>
                        <a:t>Active account?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2"/>
                  </a:ext>
                </a:extLst>
              </a:tr>
              <a:tr h="381000">
                <a:tc>
                  <a:txBody>
                    <a:bodyPr/>
                    <a:lstStyle/>
                    <a:p>
                      <a:pPr marL="0" marR="0" indent="0" algn="just">
                        <a:lnSpc>
                          <a:spcPct val="107000"/>
                        </a:lnSpc>
                        <a:spcBef>
                          <a:spcPts val="0"/>
                        </a:spcBef>
                        <a:spcAft>
                          <a:spcPts val="0"/>
                        </a:spcAft>
                      </a:pPr>
                      <a:r>
                        <a:rPr lang="en-US" sz="1600">
                          <a:solidFill>
                            <a:srgbClr val="FFC000"/>
                          </a:solidFill>
                          <a:effectLst/>
                        </a:rPr>
                        <a:t>Within limit?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3"/>
                  </a:ext>
                </a:extLst>
              </a:tr>
              <a:tr h="334010">
                <a:tc>
                  <a:txBody>
                    <a:bodyPr/>
                    <a:lstStyle/>
                    <a:p>
                      <a:pPr marL="0" marR="0" indent="0" algn="just">
                        <a:lnSpc>
                          <a:spcPct val="107000"/>
                        </a:lnSpc>
                        <a:spcBef>
                          <a:spcPts val="0"/>
                        </a:spcBef>
                        <a:spcAft>
                          <a:spcPts val="0"/>
                        </a:spcAft>
                      </a:pPr>
                      <a:r>
                        <a:rPr lang="en-US" sz="1600" dirty="0">
                          <a:solidFill>
                            <a:srgbClr val="FFC000"/>
                          </a:solidFill>
                          <a:effectLst/>
                        </a:rPr>
                        <a:t>Location okay? </a:t>
                      </a:r>
                      <a:endParaRPr lang="en-CA" sz="16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4"/>
                  </a:ext>
                </a:extLst>
              </a:tr>
              <a:tr h="356870">
                <a:tc>
                  <a:txBody>
                    <a:bodyPr/>
                    <a:lstStyle/>
                    <a:p>
                      <a:pPr marL="0" marR="0" indent="0" algn="just">
                        <a:lnSpc>
                          <a:spcPct val="107000"/>
                        </a:lnSpc>
                        <a:spcBef>
                          <a:spcPts val="0"/>
                        </a:spcBef>
                        <a:spcAft>
                          <a:spcPts val="0"/>
                        </a:spcAft>
                      </a:pPr>
                      <a:r>
                        <a:rPr lang="en-US" sz="1600">
                          <a:effectLst/>
                        </a:rPr>
                        <a:t>Actions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5"/>
                  </a:ext>
                </a:extLst>
              </a:tr>
              <a:tr h="379730">
                <a:tc>
                  <a:txBody>
                    <a:bodyPr/>
                    <a:lstStyle/>
                    <a:p>
                      <a:pPr marL="0" marR="0" indent="0" algn="just">
                        <a:lnSpc>
                          <a:spcPct val="107000"/>
                        </a:lnSpc>
                        <a:spcBef>
                          <a:spcPts val="0"/>
                        </a:spcBef>
                        <a:spcAft>
                          <a:spcPts val="0"/>
                        </a:spcAft>
                      </a:pPr>
                      <a:r>
                        <a:rPr lang="en-US" sz="1600">
                          <a:solidFill>
                            <a:srgbClr val="FFFF00"/>
                          </a:solidFill>
                          <a:effectLst/>
                        </a:rPr>
                        <a:t>Approve? </a:t>
                      </a:r>
                      <a:endParaRPr lang="en-CA" sz="16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6"/>
                  </a:ext>
                </a:extLst>
              </a:tr>
              <a:tr h="335280">
                <a:tc>
                  <a:txBody>
                    <a:bodyPr/>
                    <a:lstStyle/>
                    <a:p>
                      <a:pPr marL="0" marR="0" indent="0" algn="just">
                        <a:lnSpc>
                          <a:spcPct val="107000"/>
                        </a:lnSpc>
                        <a:spcBef>
                          <a:spcPts val="0"/>
                        </a:spcBef>
                        <a:spcAft>
                          <a:spcPts val="0"/>
                        </a:spcAft>
                      </a:pPr>
                      <a:r>
                        <a:rPr lang="en-US" sz="1600">
                          <a:solidFill>
                            <a:srgbClr val="FFFF00"/>
                          </a:solidFill>
                          <a:effectLst/>
                        </a:rPr>
                        <a:t>Call cardholder? </a:t>
                      </a:r>
                      <a:endParaRPr lang="en-CA" sz="16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7"/>
                  </a:ext>
                </a:extLst>
              </a:tr>
              <a:tr h="356870">
                <a:tc>
                  <a:txBody>
                    <a:bodyPr/>
                    <a:lstStyle/>
                    <a:p>
                      <a:pPr marL="0" marR="0" indent="0" algn="just">
                        <a:lnSpc>
                          <a:spcPct val="107000"/>
                        </a:lnSpc>
                        <a:spcBef>
                          <a:spcPts val="0"/>
                        </a:spcBef>
                        <a:spcAft>
                          <a:spcPts val="0"/>
                        </a:spcAft>
                      </a:pPr>
                      <a:r>
                        <a:rPr lang="en-US" sz="1600" dirty="0">
                          <a:solidFill>
                            <a:srgbClr val="FFFF00"/>
                          </a:solidFill>
                          <a:effectLst/>
                        </a:rPr>
                        <a:t>Call vendor? </a:t>
                      </a:r>
                      <a:endParaRPr lang="en-CA" sz="16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tc>
                  <a:txBody>
                    <a:bodyPr/>
                    <a:lstStyle/>
                    <a:p>
                      <a:pPr marL="0" marR="0" indent="0" algn="just">
                        <a:lnSpc>
                          <a:spcPct val="107000"/>
                        </a:lnSpc>
                        <a:spcBef>
                          <a:spcPts val="0"/>
                        </a:spcBef>
                        <a:spcAft>
                          <a:spcPts val="0"/>
                        </a:spcAft>
                      </a:pPr>
                      <a:r>
                        <a:rPr lang="en-US" sz="1600" dirty="0">
                          <a:effectLst/>
                        </a:rPr>
                        <a:t>Y </a:t>
                      </a:r>
                      <a:endParaRPr lang="en-CA" sz="1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8415" marR="17145" marT="0" marB="0" anchor="ctr"/>
                </a:tc>
                <a:extLst>
                  <a:ext uri="{0D108BD9-81ED-4DB2-BD59-A6C34878D82A}">
                    <a16:rowId xmlns:a16="http://schemas.microsoft.com/office/drawing/2014/main" val="10008"/>
                  </a:ext>
                </a:extLst>
              </a:tr>
            </a:tbl>
          </a:graphicData>
        </a:graphic>
      </p:graphicFrame>
      <p:sp>
        <p:nvSpPr>
          <p:cNvPr id="6" name="Rectangle 5"/>
          <p:cNvSpPr/>
          <p:nvPr/>
        </p:nvSpPr>
        <p:spPr bwMode="auto">
          <a:xfrm>
            <a:off x="5436096" y="4509120"/>
            <a:ext cx="2808308" cy="1103278"/>
          </a:xfrm>
          <a:prstGeom prst="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8" name="TextBox 7"/>
          <p:cNvSpPr txBox="1"/>
          <p:nvPr/>
        </p:nvSpPr>
        <p:spPr>
          <a:xfrm>
            <a:off x="6168491" y="5617753"/>
            <a:ext cx="1226618" cy="369332"/>
          </a:xfrm>
          <a:prstGeom prst="rect">
            <a:avLst/>
          </a:prstGeom>
          <a:noFill/>
        </p:spPr>
        <p:txBody>
          <a:bodyPr wrap="none" rtlCol="0">
            <a:spAutoFit/>
          </a:bodyPr>
          <a:lstStyle/>
          <a:p>
            <a:r>
              <a:rPr lang="en-US" sz="1800" dirty="0">
                <a:solidFill>
                  <a:srgbClr val="FF0000"/>
                </a:solidFill>
              </a:rPr>
              <a:t>Collapse </a:t>
            </a:r>
            <a:endParaRPr lang="en-CA" sz="1800" dirty="0">
              <a:solidFill>
                <a:srgbClr val="FF0000"/>
              </a:solidFill>
            </a:endParaRPr>
          </a:p>
        </p:txBody>
      </p:sp>
      <p:sp>
        <p:nvSpPr>
          <p:cNvPr id="9" name="Rectangle 8"/>
          <p:cNvSpPr/>
          <p:nvPr/>
        </p:nvSpPr>
        <p:spPr bwMode="auto">
          <a:xfrm>
            <a:off x="3360183" y="4509120"/>
            <a:ext cx="707761" cy="1103278"/>
          </a:xfrm>
          <a:prstGeom prst="rect">
            <a:avLst/>
          </a:prstGeom>
          <a:noFill/>
          <a:ln w="19050" cap="flat" cmpd="sng" algn="ctr">
            <a:solidFill>
              <a:schemeClr val="tx2">
                <a:lumMod val="75000"/>
              </a:schemeClr>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10" name="Rectangle 9"/>
          <p:cNvSpPr/>
          <p:nvPr/>
        </p:nvSpPr>
        <p:spPr bwMode="auto">
          <a:xfrm>
            <a:off x="4728335" y="4509120"/>
            <a:ext cx="707761" cy="1103278"/>
          </a:xfrm>
          <a:prstGeom prst="rect">
            <a:avLst/>
          </a:prstGeom>
          <a:noFill/>
          <a:ln w="19050" cap="flat" cmpd="sng" algn="ctr">
            <a:solidFill>
              <a:schemeClr val="accent1">
                <a:lumMod val="60000"/>
                <a:lumOff val="40000"/>
              </a:schemeClr>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362527528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Decision Table</a:t>
            </a:r>
            <a:endParaRPr lang="en-CA" dirty="0"/>
          </a:p>
        </p:txBody>
      </p:sp>
      <p:sp>
        <p:nvSpPr>
          <p:cNvPr id="3" name="Content Placeholder 2"/>
          <p:cNvSpPr>
            <a:spLocks noGrp="1"/>
          </p:cNvSpPr>
          <p:nvPr>
            <p:ph idx="1"/>
          </p:nvPr>
        </p:nvSpPr>
        <p:spPr/>
        <p:txBody>
          <a:bodyPr/>
          <a:lstStyle/>
          <a:p>
            <a:r>
              <a:rPr lang="en-US" sz="2800" dirty="0"/>
              <a:t>Collapsing decision table: combining columns</a:t>
            </a:r>
          </a:p>
          <a:p>
            <a:r>
              <a:rPr lang="en-US" sz="2800" dirty="0"/>
              <a:t>How?</a:t>
            </a:r>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69</a:t>
            </a:fld>
            <a:endParaRPr lang="en-US" altLang="ja-JP"/>
          </a:p>
        </p:txBody>
      </p:sp>
      <p:graphicFrame>
        <p:nvGraphicFramePr>
          <p:cNvPr id="6" name="Table 5"/>
          <p:cNvGraphicFramePr>
            <a:graphicFrameLocks noGrp="1"/>
          </p:cNvGraphicFramePr>
          <p:nvPr>
            <p:extLst>
              <p:ext uri="{D42A27DB-BD31-4B8C-83A1-F6EECF244321}">
                <p14:modId xmlns:p14="http://schemas.microsoft.com/office/powerpoint/2010/main" val="2146133"/>
              </p:ext>
            </p:extLst>
          </p:nvPr>
        </p:nvGraphicFramePr>
        <p:xfrm>
          <a:off x="1187624" y="2708920"/>
          <a:ext cx="6768752" cy="3191510"/>
        </p:xfrm>
        <a:graphic>
          <a:graphicData uri="http://schemas.openxmlformats.org/drawingml/2006/table">
            <a:tbl>
              <a:tblPr firstRow="1" firstCol="1" bandRow="1">
                <a:tableStyleId>{073A0DAA-6AF3-43AB-8588-CEC1D06C72B9}</a:tableStyleId>
              </a:tblPr>
              <a:tblGrid>
                <a:gridCol w="3168352">
                  <a:extLst>
                    <a:ext uri="{9D8B030D-6E8A-4147-A177-3AD203B41FA5}">
                      <a16:colId xmlns:a16="http://schemas.microsoft.com/office/drawing/2014/main" val="20000"/>
                    </a:ext>
                  </a:extLst>
                </a:gridCol>
                <a:gridCol w="530207">
                  <a:extLst>
                    <a:ext uri="{9D8B030D-6E8A-4147-A177-3AD203B41FA5}">
                      <a16:colId xmlns:a16="http://schemas.microsoft.com/office/drawing/2014/main" val="20001"/>
                    </a:ext>
                  </a:extLst>
                </a:gridCol>
                <a:gridCol w="491231">
                  <a:extLst>
                    <a:ext uri="{9D8B030D-6E8A-4147-A177-3AD203B41FA5}">
                      <a16:colId xmlns:a16="http://schemas.microsoft.com/office/drawing/2014/main" val="20002"/>
                    </a:ext>
                  </a:extLst>
                </a:gridCol>
                <a:gridCol w="491231">
                  <a:extLst>
                    <a:ext uri="{9D8B030D-6E8A-4147-A177-3AD203B41FA5}">
                      <a16:colId xmlns:a16="http://schemas.microsoft.com/office/drawing/2014/main" val="20003"/>
                    </a:ext>
                  </a:extLst>
                </a:gridCol>
                <a:gridCol w="491231">
                  <a:extLst>
                    <a:ext uri="{9D8B030D-6E8A-4147-A177-3AD203B41FA5}">
                      <a16:colId xmlns:a16="http://schemas.microsoft.com/office/drawing/2014/main" val="20004"/>
                    </a:ext>
                  </a:extLst>
                </a:gridCol>
                <a:gridCol w="491231">
                  <a:extLst>
                    <a:ext uri="{9D8B030D-6E8A-4147-A177-3AD203B41FA5}">
                      <a16:colId xmlns:a16="http://schemas.microsoft.com/office/drawing/2014/main" val="20005"/>
                    </a:ext>
                  </a:extLst>
                </a:gridCol>
                <a:gridCol w="491231">
                  <a:extLst>
                    <a:ext uri="{9D8B030D-6E8A-4147-A177-3AD203B41FA5}">
                      <a16:colId xmlns:a16="http://schemas.microsoft.com/office/drawing/2014/main" val="20006"/>
                    </a:ext>
                  </a:extLst>
                </a:gridCol>
                <a:gridCol w="614038">
                  <a:extLst>
                    <a:ext uri="{9D8B030D-6E8A-4147-A177-3AD203B41FA5}">
                      <a16:colId xmlns:a16="http://schemas.microsoft.com/office/drawing/2014/main" val="20007"/>
                    </a:ext>
                  </a:extLst>
                </a:gridCol>
              </a:tblGrid>
              <a:tr h="334010">
                <a:tc>
                  <a:txBody>
                    <a:bodyPr/>
                    <a:lstStyle/>
                    <a:p>
                      <a:pPr marL="0" marR="0" indent="0" algn="just">
                        <a:lnSpc>
                          <a:spcPct val="107000"/>
                        </a:lnSpc>
                        <a:spcBef>
                          <a:spcPts val="0"/>
                        </a:spcBef>
                        <a:spcAft>
                          <a:spcPts val="0"/>
                        </a:spcAft>
                      </a:pPr>
                      <a:r>
                        <a:rPr lang="en-US" sz="1600" dirty="0">
                          <a:effectLst/>
                        </a:rPr>
                        <a:t>Conditions </a:t>
                      </a:r>
                      <a:endParaRPr lang="en-CA" sz="1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1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62865" indent="0" algn="just">
                        <a:lnSpc>
                          <a:spcPct val="107000"/>
                        </a:lnSpc>
                        <a:spcBef>
                          <a:spcPts val="0"/>
                        </a:spcBef>
                        <a:spcAft>
                          <a:spcPts val="0"/>
                        </a:spcAft>
                      </a:pPr>
                      <a:r>
                        <a:rPr lang="en-US" sz="1600">
                          <a:effectLst/>
                        </a:rPr>
                        <a:t>2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62865" indent="0" algn="just">
                        <a:lnSpc>
                          <a:spcPct val="107000"/>
                        </a:lnSpc>
                        <a:spcBef>
                          <a:spcPts val="0"/>
                        </a:spcBef>
                        <a:spcAft>
                          <a:spcPts val="0"/>
                        </a:spcAft>
                      </a:pPr>
                      <a:r>
                        <a:rPr lang="en-US" sz="1600">
                          <a:effectLst/>
                        </a:rPr>
                        <a:t>3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62865" indent="0" algn="just">
                        <a:lnSpc>
                          <a:spcPct val="107000"/>
                        </a:lnSpc>
                        <a:spcBef>
                          <a:spcPts val="0"/>
                        </a:spcBef>
                        <a:spcAft>
                          <a:spcPts val="0"/>
                        </a:spcAft>
                      </a:pPr>
                      <a:r>
                        <a:rPr lang="en-US" sz="1600">
                          <a:effectLst/>
                        </a:rPr>
                        <a:t>5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62865" indent="0" algn="just">
                        <a:lnSpc>
                          <a:spcPct val="107000"/>
                        </a:lnSpc>
                        <a:spcBef>
                          <a:spcPts val="0"/>
                        </a:spcBef>
                        <a:spcAft>
                          <a:spcPts val="0"/>
                        </a:spcAft>
                      </a:pPr>
                      <a:r>
                        <a:rPr lang="en-US" sz="1600">
                          <a:effectLst/>
                        </a:rPr>
                        <a:t>6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62865" indent="0" algn="just">
                        <a:lnSpc>
                          <a:spcPct val="107000"/>
                        </a:lnSpc>
                        <a:spcBef>
                          <a:spcPts val="0"/>
                        </a:spcBef>
                        <a:spcAft>
                          <a:spcPts val="0"/>
                        </a:spcAft>
                      </a:pPr>
                      <a:r>
                        <a:rPr lang="en-US" sz="1600">
                          <a:effectLst/>
                        </a:rPr>
                        <a:t>7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9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0"/>
                  </a:ext>
                </a:extLst>
              </a:tr>
              <a:tr h="381000">
                <a:tc>
                  <a:txBody>
                    <a:bodyPr/>
                    <a:lstStyle/>
                    <a:p>
                      <a:pPr marL="0" marR="0" indent="0" algn="just">
                        <a:lnSpc>
                          <a:spcPct val="107000"/>
                        </a:lnSpc>
                        <a:spcBef>
                          <a:spcPts val="0"/>
                        </a:spcBef>
                        <a:spcAft>
                          <a:spcPts val="0"/>
                        </a:spcAft>
                      </a:pPr>
                      <a:r>
                        <a:rPr lang="en-US" sz="1600">
                          <a:solidFill>
                            <a:srgbClr val="FFC000"/>
                          </a:solidFill>
                          <a:effectLst/>
                        </a:rPr>
                        <a:t>Real account?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620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1"/>
                  </a:ext>
                </a:extLst>
              </a:tr>
              <a:tr h="334010">
                <a:tc>
                  <a:txBody>
                    <a:bodyPr/>
                    <a:lstStyle/>
                    <a:p>
                      <a:pPr marL="0" marR="0" indent="0" algn="just">
                        <a:lnSpc>
                          <a:spcPct val="107000"/>
                        </a:lnSpc>
                        <a:spcBef>
                          <a:spcPts val="0"/>
                        </a:spcBef>
                        <a:spcAft>
                          <a:spcPts val="0"/>
                        </a:spcAft>
                      </a:pPr>
                      <a:r>
                        <a:rPr lang="en-US" sz="1600">
                          <a:solidFill>
                            <a:srgbClr val="FFC000"/>
                          </a:solidFill>
                          <a:effectLst/>
                        </a:rPr>
                        <a:t>Active account?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13335"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2"/>
                  </a:ext>
                </a:extLst>
              </a:tr>
              <a:tr h="379730">
                <a:tc>
                  <a:txBody>
                    <a:bodyPr/>
                    <a:lstStyle/>
                    <a:p>
                      <a:pPr marL="0" marR="0" indent="0" algn="just">
                        <a:lnSpc>
                          <a:spcPct val="107000"/>
                        </a:lnSpc>
                        <a:spcBef>
                          <a:spcPts val="0"/>
                        </a:spcBef>
                        <a:spcAft>
                          <a:spcPts val="0"/>
                        </a:spcAft>
                      </a:pPr>
                      <a:r>
                        <a:rPr lang="en-US" sz="1600">
                          <a:solidFill>
                            <a:srgbClr val="FFC000"/>
                          </a:solidFill>
                          <a:effectLst/>
                        </a:rPr>
                        <a:t>Within limit? </a:t>
                      </a:r>
                      <a:endParaRPr lang="en-CA" sz="16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13335"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3"/>
                  </a:ext>
                </a:extLst>
              </a:tr>
              <a:tr h="334010">
                <a:tc>
                  <a:txBody>
                    <a:bodyPr/>
                    <a:lstStyle/>
                    <a:p>
                      <a:pPr marL="0" marR="0" indent="0" algn="just">
                        <a:lnSpc>
                          <a:spcPct val="107000"/>
                        </a:lnSpc>
                        <a:spcBef>
                          <a:spcPts val="0"/>
                        </a:spcBef>
                        <a:spcAft>
                          <a:spcPts val="0"/>
                        </a:spcAft>
                      </a:pPr>
                      <a:r>
                        <a:rPr lang="en-US" sz="1600" dirty="0">
                          <a:solidFill>
                            <a:srgbClr val="FFC000"/>
                          </a:solidFill>
                          <a:effectLst/>
                        </a:rPr>
                        <a:t>Location okay? </a:t>
                      </a:r>
                      <a:endParaRPr lang="en-CA" sz="16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5565"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5565"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13335"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4"/>
                  </a:ext>
                </a:extLst>
              </a:tr>
              <a:tr h="358140">
                <a:tc>
                  <a:txBody>
                    <a:bodyPr/>
                    <a:lstStyle/>
                    <a:p>
                      <a:pPr marL="0" marR="0" indent="0" algn="just">
                        <a:lnSpc>
                          <a:spcPct val="107000"/>
                        </a:lnSpc>
                        <a:spcBef>
                          <a:spcPts val="0"/>
                        </a:spcBef>
                        <a:spcAft>
                          <a:spcPts val="0"/>
                        </a:spcAft>
                      </a:pPr>
                      <a:r>
                        <a:rPr lang="en-US" sz="1600">
                          <a:effectLst/>
                        </a:rPr>
                        <a:t>Actions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5"/>
                  </a:ext>
                </a:extLst>
              </a:tr>
              <a:tr h="379730">
                <a:tc>
                  <a:txBody>
                    <a:bodyPr/>
                    <a:lstStyle/>
                    <a:p>
                      <a:pPr marL="0" marR="0" indent="0" algn="just">
                        <a:lnSpc>
                          <a:spcPct val="107000"/>
                        </a:lnSpc>
                        <a:spcBef>
                          <a:spcPts val="0"/>
                        </a:spcBef>
                        <a:spcAft>
                          <a:spcPts val="0"/>
                        </a:spcAft>
                      </a:pPr>
                      <a:r>
                        <a:rPr lang="en-US" sz="1600">
                          <a:solidFill>
                            <a:srgbClr val="FFFF00"/>
                          </a:solidFill>
                          <a:effectLst/>
                        </a:rPr>
                        <a:t>Approve? </a:t>
                      </a:r>
                      <a:endParaRPr lang="en-CA" sz="16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620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6"/>
                  </a:ext>
                </a:extLst>
              </a:tr>
              <a:tr h="334010">
                <a:tc>
                  <a:txBody>
                    <a:bodyPr/>
                    <a:lstStyle/>
                    <a:p>
                      <a:pPr marL="0" marR="0" indent="0" algn="just">
                        <a:lnSpc>
                          <a:spcPct val="107000"/>
                        </a:lnSpc>
                        <a:spcBef>
                          <a:spcPts val="0"/>
                        </a:spcBef>
                        <a:spcAft>
                          <a:spcPts val="0"/>
                        </a:spcAft>
                      </a:pPr>
                      <a:r>
                        <a:rPr lang="en-US" sz="1600">
                          <a:solidFill>
                            <a:srgbClr val="FFFF00"/>
                          </a:solidFill>
                          <a:effectLst/>
                        </a:rPr>
                        <a:t>Call cardholder? </a:t>
                      </a:r>
                      <a:endParaRPr lang="en-CA" sz="16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620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620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7"/>
                  </a:ext>
                </a:extLst>
              </a:tr>
              <a:tr h="356870">
                <a:tc>
                  <a:txBody>
                    <a:bodyPr/>
                    <a:lstStyle/>
                    <a:p>
                      <a:pPr marL="0" marR="0" indent="0" algn="just">
                        <a:lnSpc>
                          <a:spcPct val="107000"/>
                        </a:lnSpc>
                        <a:spcBef>
                          <a:spcPts val="0"/>
                        </a:spcBef>
                        <a:spcAft>
                          <a:spcPts val="0"/>
                        </a:spcAft>
                      </a:pPr>
                      <a:r>
                        <a:rPr lang="en-US" sz="1600" dirty="0">
                          <a:solidFill>
                            <a:srgbClr val="FFFF00"/>
                          </a:solidFill>
                          <a:effectLst/>
                        </a:rPr>
                        <a:t>Call vendor? </a:t>
                      </a:r>
                      <a:endParaRPr lang="en-CA" sz="16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7620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0" indent="0" algn="just">
                        <a:lnSpc>
                          <a:spcPct val="107000"/>
                        </a:lnSpc>
                        <a:spcBef>
                          <a:spcPts val="0"/>
                        </a:spcBef>
                        <a:spcAft>
                          <a:spcPts val="0"/>
                        </a:spcAft>
                      </a:pPr>
                      <a:r>
                        <a:rPr lang="en-US" sz="1600">
                          <a:effectLst/>
                        </a:rPr>
                        <a:t>N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50800" indent="0" algn="just">
                        <a:lnSpc>
                          <a:spcPct val="107000"/>
                        </a:lnSpc>
                        <a:spcBef>
                          <a:spcPts val="0"/>
                        </a:spcBef>
                        <a:spcAft>
                          <a:spcPts val="0"/>
                        </a:spcAft>
                      </a:pPr>
                      <a:r>
                        <a:rPr lang="en-US" sz="1600">
                          <a:effectLst/>
                        </a:rPr>
                        <a:t>Y </a:t>
                      </a:r>
                      <a:endParaRPr lang="en-CA" sz="16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tc>
                  <a:txBody>
                    <a:bodyPr/>
                    <a:lstStyle/>
                    <a:p>
                      <a:pPr marL="0" marR="88900" indent="0" algn="just">
                        <a:lnSpc>
                          <a:spcPct val="107000"/>
                        </a:lnSpc>
                        <a:spcBef>
                          <a:spcPts val="0"/>
                        </a:spcBef>
                        <a:spcAft>
                          <a:spcPts val="0"/>
                        </a:spcAft>
                      </a:pPr>
                      <a:r>
                        <a:rPr lang="en-US" sz="1600" dirty="0">
                          <a:effectLst/>
                        </a:rPr>
                        <a:t>Y </a:t>
                      </a:r>
                      <a:endParaRPr lang="en-CA" sz="16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txBody>
                  <a:tcPr marL="109855" marR="635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66242814"/>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BB Test Generation</a:t>
            </a:r>
          </a:p>
        </p:txBody>
      </p:sp>
      <p:sp>
        <p:nvSpPr>
          <p:cNvPr id="3" name="Content Placeholder 2"/>
          <p:cNvSpPr>
            <a:spLocks noGrp="1"/>
          </p:cNvSpPr>
          <p:nvPr>
            <p:ph idx="1"/>
          </p:nvPr>
        </p:nvSpPr>
        <p:spPr>
          <a:xfrm>
            <a:off x="648903" y="1772816"/>
            <a:ext cx="4067113" cy="4248472"/>
          </a:xfrm>
        </p:spPr>
        <p:txBody>
          <a:bodyPr/>
          <a:lstStyle/>
          <a:p>
            <a:r>
              <a:rPr lang="en-CA" sz="2800" dirty="0"/>
              <a:t>From system r</a:t>
            </a:r>
            <a:r>
              <a:rPr lang="en-CA" sz="2800" b="0" dirty="0"/>
              <a:t>equirements</a:t>
            </a:r>
          </a:p>
          <a:p>
            <a:r>
              <a:rPr lang="en-CA" sz="2800" b="0" dirty="0"/>
              <a:t>Here our focus is on informal approaches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4932040" y="1556792"/>
            <a:ext cx="3642502" cy="4536504"/>
          </a:xfrm>
          <a:prstGeom prst="rect">
            <a:avLst/>
          </a:prstGeom>
        </p:spPr>
      </p:pic>
      <p:sp>
        <p:nvSpPr>
          <p:cNvPr id="5" name="Rectangle 4"/>
          <p:cNvSpPr/>
          <p:nvPr/>
        </p:nvSpPr>
        <p:spPr>
          <a:xfrm>
            <a:off x="1062625" y="4820959"/>
            <a:ext cx="3344570" cy="1200329"/>
          </a:xfrm>
          <a:prstGeom prst="rect">
            <a:avLst/>
          </a:prstGeom>
          <a:solidFill>
            <a:srgbClr val="FFFF00"/>
          </a:solidFill>
        </p:spPr>
        <p:txBody>
          <a:bodyPr wrap="none">
            <a:spAutoFit/>
          </a:bodyPr>
          <a:lstStyle/>
          <a:p>
            <a:r>
              <a:rPr lang="en-US" b="0" dirty="0">
                <a:latin typeface="Calibri" panose="020F0502020204030204" pitchFamily="34" charset="0"/>
              </a:rPr>
              <a:t>Combinatorial technique </a:t>
            </a:r>
          </a:p>
          <a:p>
            <a:r>
              <a:rPr lang="en-US" b="0" dirty="0">
                <a:latin typeface="Calibri" panose="020F0502020204030204" pitchFamily="34" charset="0"/>
              </a:rPr>
              <a:t>will be discussed later in</a:t>
            </a:r>
          </a:p>
          <a:p>
            <a:r>
              <a:rPr lang="en-US" b="0" dirty="0">
                <a:latin typeface="Calibri" panose="020F0502020204030204" pitchFamily="34" charset="0"/>
              </a:rPr>
              <a:t>this chapter</a:t>
            </a:r>
            <a:endParaRPr lang="en-US" dirty="0"/>
          </a:p>
        </p:txBody>
      </p:sp>
      <p:sp>
        <p:nvSpPr>
          <p:cNvPr id="6" name="Slide Number Placeholder 4">
            <a:extLst>
              <a:ext uri="{FF2B5EF4-FFF2-40B4-BE49-F238E27FC236}">
                <a16:creationId xmlns:a16="http://schemas.microsoft.com/office/drawing/2014/main" id="{819E2EBB-08D0-467A-A739-63788A1C25A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a:t>
            </a:fld>
            <a:endParaRPr lang="en-US" altLang="ja-JP"/>
          </a:p>
        </p:txBody>
      </p:sp>
    </p:spTree>
    <p:extLst>
      <p:ext uri="{BB962C8B-B14F-4D97-AF65-F5344CB8AC3E}">
        <p14:creationId xmlns:p14="http://schemas.microsoft.com/office/powerpoint/2010/main" val="1411268657"/>
      </p:ext>
    </p:extLst>
  </p:cSld>
  <p:clrMapOvr>
    <a:masterClrMapping/>
  </p:clrMapOvr>
  <p:transition>
    <p:dissolv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70</a:t>
            </a:fld>
            <a:endParaRPr lang="en-US" altLang="ja-JP" dirty="0"/>
          </a:p>
        </p:txBody>
      </p:sp>
      <p:sp>
        <p:nvSpPr>
          <p:cNvPr id="4" name="Subtitle 3"/>
          <p:cNvSpPr>
            <a:spLocks noGrp="1"/>
          </p:cNvSpPr>
          <p:nvPr>
            <p:ph type="subTitle" idx="1"/>
          </p:nvPr>
        </p:nvSpPr>
        <p:spPr/>
        <p:txBody>
          <a:bodyPr/>
          <a:lstStyle/>
          <a:p>
            <a:r>
              <a:rPr lang="en-US" dirty="0"/>
              <a:t>Combinatorial Testing</a:t>
            </a:r>
            <a:endParaRPr lang="en-CA" dirty="0"/>
          </a:p>
        </p:txBody>
      </p:sp>
      <p:sp>
        <p:nvSpPr>
          <p:cNvPr id="5" name="Title 4"/>
          <p:cNvSpPr>
            <a:spLocks noGrp="1"/>
          </p:cNvSpPr>
          <p:nvPr>
            <p:ph type="ctrTitle"/>
          </p:nvPr>
        </p:nvSpPr>
        <p:spPr/>
        <p:txBody>
          <a:bodyPr/>
          <a:lstStyle/>
          <a:p>
            <a:r>
              <a:rPr lang="en-US" dirty="0"/>
              <a:t>Section 4</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546872057"/>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p:txBody>
          <a:bodyPr/>
          <a:lstStyle/>
          <a:p>
            <a:r>
              <a:rPr lang="en-US" sz="2400" dirty="0"/>
              <a:t>Assumption: a </a:t>
            </a:r>
            <a:r>
              <a:rPr lang="en-CA" sz="2400" dirty="0"/>
              <a:t>main cause of software failure is interaction faults, specially in mission critical systems </a:t>
            </a:r>
            <a:endParaRPr lang="en-US" sz="2400" dirty="0"/>
          </a:p>
          <a:p>
            <a:r>
              <a:rPr lang="en-US" sz="2400" dirty="0"/>
              <a:t>Combinatorial testing do</a:t>
            </a:r>
          </a:p>
          <a:p>
            <a:pPr lvl="1"/>
            <a:r>
              <a:rPr lang="en-CA" sz="2000" dirty="0"/>
              <a:t>Combine values systematically but not </a:t>
            </a:r>
            <a:r>
              <a:rPr lang="en-US" sz="2000" dirty="0"/>
              <a:t>exhaustively</a:t>
            </a:r>
          </a:p>
          <a:p>
            <a:pPr lvl="1"/>
            <a:r>
              <a:rPr lang="en-CA" sz="2000" b="1" dirty="0"/>
              <a:t>Rationale</a:t>
            </a:r>
            <a:r>
              <a:rPr lang="en-CA" sz="2000" dirty="0"/>
              <a:t>: Most unplanned interactions are among just two or a few parameters or parameter </a:t>
            </a:r>
            <a:r>
              <a:rPr lang="en-US" sz="2000" dirty="0"/>
              <a:t>characteristics</a:t>
            </a:r>
          </a:p>
          <a:p>
            <a:pPr lvl="1"/>
            <a:r>
              <a:rPr lang="en-US" sz="2000" dirty="0"/>
              <a:t>Look for interactions (or semantics) of the inputs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71</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907704" y="4221088"/>
            <a:ext cx="5908201" cy="2232248"/>
          </a:xfrm>
          <a:prstGeom prst="rect">
            <a:avLst/>
          </a:prstGeom>
        </p:spPr>
      </p:pic>
      <p:pic>
        <p:nvPicPr>
          <p:cNvPr id="7" name="Picture 6"/>
          <p:cNvPicPr>
            <a:picLocks noChangeAspect="1"/>
          </p:cNvPicPr>
          <p:nvPr/>
        </p:nvPicPr>
        <p:blipFill>
          <a:blip r:embed="rId4"/>
          <a:stretch>
            <a:fillRect/>
          </a:stretch>
        </p:blipFill>
        <p:spPr>
          <a:xfrm>
            <a:off x="8028384" y="424188"/>
            <a:ext cx="782250" cy="312667"/>
          </a:xfrm>
          <a:prstGeom prst="rect">
            <a:avLst/>
          </a:prstGeom>
        </p:spPr>
      </p:pic>
    </p:spTree>
    <p:extLst>
      <p:ext uri="{BB962C8B-B14F-4D97-AF65-F5344CB8AC3E}">
        <p14:creationId xmlns:p14="http://schemas.microsoft.com/office/powerpoint/2010/main" val="1981249298"/>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p:txBody>
          <a:bodyPr/>
          <a:lstStyle/>
          <a:p>
            <a:r>
              <a:rPr lang="en-US" sz="2400" dirty="0"/>
              <a:t>Typical examples</a:t>
            </a:r>
          </a:p>
          <a:p>
            <a:r>
              <a:rPr lang="en-US" sz="2400" b="1" dirty="0"/>
              <a:t>System Configuration: </a:t>
            </a:r>
            <a:r>
              <a:rPr lang="en-CA" sz="2400" dirty="0"/>
              <a:t>Software applications are often designed to work in a variety of environments. Combinations of factors such as the operating system, network connection, and hardware platform, lead to a variety of environments. Each environment corresponds to a given set of values for each factor, known as a test configuration.</a:t>
            </a:r>
          </a:p>
          <a:p>
            <a:r>
              <a:rPr lang="en-US" sz="2400" b="1" dirty="0"/>
              <a:t>Software Configuration: </a:t>
            </a:r>
            <a:r>
              <a:rPr lang="en-US" sz="2400" dirty="0"/>
              <a:t>Set up options</a:t>
            </a:r>
          </a:p>
          <a:p>
            <a:r>
              <a:rPr lang="en-US" sz="2400" b="1" dirty="0"/>
              <a:t>Control room operation: </a:t>
            </a:r>
            <a:r>
              <a:rPr lang="en-US" sz="2400" dirty="0"/>
              <a:t>control room of a</a:t>
            </a:r>
          </a:p>
          <a:p>
            <a:pPr marL="0" indent="0">
              <a:buNone/>
            </a:pPr>
            <a:r>
              <a:rPr lang="en-US" sz="2400" dirty="0"/>
              <a:t>     powerplant involves hundreds of  switches</a:t>
            </a:r>
          </a:p>
          <a:p>
            <a:pPr marL="0" indent="0">
              <a:buNone/>
            </a:pPr>
            <a:r>
              <a:rPr lang="en-US" sz="2400" dirty="0"/>
              <a:t>     that can be set manually</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72</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6516215" y="4221088"/>
            <a:ext cx="2185953" cy="2028900"/>
          </a:xfrm>
          <a:prstGeom prst="rect">
            <a:avLst/>
          </a:prstGeom>
        </p:spPr>
      </p:pic>
      <p:pic>
        <p:nvPicPr>
          <p:cNvPr id="7" name="Picture 6"/>
          <p:cNvPicPr>
            <a:picLocks noChangeAspect="1"/>
          </p:cNvPicPr>
          <p:nvPr/>
        </p:nvPicPr>
        <p:blipFill>
          <a:blip r:embed="rId4"/>
          <a:stretch>
            <a:fillRect/>
          </a:stretch>
        </p:blipFill>
        <p:spPr>
          <a:xfrm>
            <a:off x="8028384" y="424188"/>
            <a:ext cx="782250" cy="312667"/>
          </a:xfrm>
          <a:prstGeom prst="rect">
            <a:avLst/>
          </a:prstGeom>
        </p:spPr>
      </p:pic>
    </p:spTree>
    <p:extLst>
      <p:ext uri="{BB962C8B-B14F-4D97-AF65-F5344CB8AC3E}">
        <p14:creationId xmlns:p14="http://schemas.microsoft.com/office/powerpoint/2010/main" val="2000994496"/>
      </p:ext>
    </p:extLst>
  </p:cSld>
  <p:clrMapOvr>
    <a:masterClrMapping/>
  </p:clrMapOvr>
  <p:transition>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a:xfrm>
            <a:off x="900113" y="1560513"/>
            <a:ext cx="5256063" cy="4532312"/>
          </a:xfrm>
        </p:spPr>
        <p:txBody>
          <a:bodyPr/>
          <a:lstStyle/>
          <a:p>
            <a:r>
              <a:rPr lang="en-CA" sz="2400" dirty="0"/>
              <a:t>There are 10 effects, each can be On or Off</a:t>
            </a:r>
          </a:p>
          <a:p>
            <a:r>
              <a:rPr lang="en-CA" sz="2400" dirty="0"/>
              <a:t>All combinations is 2</a:t>
            </a:r>
            <a:r>
              <a:rPr lang="en-CA" sz="2400" baseline="30000" dirty="0"/>
              <a:t>10</a:t>
            </a:r>
            <a:r>
              <a:rPr lang="en-CA" sz="2400" dirty="0"/>
              <a:t> = 1,024 tests</a:t>
            </a:r>
          </a:p>
          <a:p>
            <a:r>
              <a:rPr lang="en-CA" sz="2400" dirty="0"/>
              <a:t>What if our budget is too limited for these tests?</a:t>
            </a:r>
          </a:p>
          <a:p>
            <a:pPr lvl="1"/>
            <a:r>
              <a:rPr lang="en-CA" sz="2000" dirty="0"/>
              <a:t>The weak approach: test each effect independently:</a:t>
            </a:r>
          </a:p>
          <a:p>
            <a:pPr marL="457200" lvl="1" indent="0">
              <a:buNone/>
            </a:pPr>
            <a:r>
              <a:rPr lang="en-CA" sz="2000" dirty="0"/>
              <a:t>	10 effects 1-2 tests each </a:t>
            </a:r>
            <a:r>
              <a:rPr lang="en-CA" sz="2000" dirty="0">
                <a:sym typeface="Wingdings" panose="05000000000000000000" pitchFamily="2" charset="2"/>
              </a:rPr>
              <a:t></a:t>
            </a:r>
            <a:r>
              <a:rPr lang="en-CA" sz="2000" dirty="0"/>
              <a:t> </a:t>
            </a:r>
          </a:p>
          <a:p>
            <a:pPr marL="457200" lvl="1" indent="0">
              <a:buNone/>
            </a:pPr>
            <a:r>
              <a:rPr lang="en-CA" sz="2000" dirty="0"/>
              <a:t>	total 10-20 tests </a:t>
            </a:r>
            <a:r>
              <a:rPr lang="en-CA" sz="2000" dirty="0">
                <a:sym typeface="Wingdings" panose="05000000000000000000" pitchFamily="2" charset="2"/>
              </a:rPr>
              <a:t></a:t>
            </a:r>
            <a:r>
              <a:rPr lang="en-CA" sz="2000" dirty="0"/>
              <a:t> too weak?</a:t>
            </a:r>
          </a:p>
          <a:p>
            <a:r>
              <a:rPr lang="en-US" sz="2400" dirty="0"/>
              <a:t>A middle ground?</a:t>
            </a:r>
          </a:p>
          <a:p>
            <a:pPr marL="0" indent="0">
              <a:buNone/>
            </a:pPr>
            <a:r>
              <a:rPr lang="en-CA" sz="2400" dirty="0"/>
              <a:t>     Let’s look at </a:t>
            </a:r>
            <a:r>
              <a:rPr lang="en-CA" sz="2400" b="1" dirty="0"/>
              <a:t>t-way</a:t>
            </a:r>
            <a:r>
              <a:rPr lang="en-CA" sz="2400" dirty="0"/>
              <a:t> interactions</a:t>
            </a:r>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73</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5868144" y="1484784"/>
            <a:ext cx="2905500" cy="2696750"/>
          </a:xfrm>
          <a:prstGeom prst="rect">
            <a:avLst/>
          </a:prstGeom>
        </p:spPr>
      </p:pic>
      <p:pic>
        <p:nvPicPr>
          <p:cNvPr id="7" name="Picture 6"/>
          <p:cNvPicPr>
            <a:picLocks noChangeAspect="1"/>
          </p:cNvPicPr>
          <p:nvPr/>
        </p:nvPicPr>
        <p:blipFill>
          <a:blip r:embed="rId3"/>
          <a:stretch>
            <a:fillRect/>
          </a:stretch>
        </p:blipFill>
        <p:spPr>
          <a:xfrm>
            <a:off x="8028384" y="424188"/>
            <a:ext cx="782250" cy="312667"/>
          </a:xfrm>
          <a:prstGeom prst="rect">
            <a:avLst/>
          </a:prstGeom>
        </p:spPr>
      </p:pic>
      <p:sp>
        <p:nvSpPr>
          <p:cNvPr id="8" name="TextBox 7">
            <a:extLst>
              <a:ext uri="{FF2B5EF4-FFF2-40B4-BE49-F238E27FC236}">
                <a16:creationId xmlns:a16="http://schemas.microsoft.com/office/drawing/2014/main" id="{76A81989-7023-434E-83AE-99A21C8F922B}"/>
              </a:ext>
            </a:extLst>
          </p:cNvPr>
          <p:cNvSpPr txBox="1"/>
          <p:nvPr/>
        </p:nvSpPr>
        <p:spPr>
          <a:xfrm>
            <a:off x="5724128" y="4365104"/>
            <a:ext cx="3216567" cy="1477328"/>
          </a:xfrm>
          <a:prstGeom prst="rect">
            <a:avLst/>
          </a:prstGeom>
          <a:noFill/>
        </p:spPr>
        <p:txBody>
          <a:bodyPr wrap="square" rtlCol="0">
            <a:spAutoFit/>
          </a:bodyPr>
          <a:lstStyle/>
          <a:p>
            <a:r>
              <a:rPr lang="en-US" sz="1800" b="0" dirty="0">
                <a:solidFill>
                  <a:srgbClr val="FF0000"/>
                </a:solidFill>
              </a:rPr>
              <a:t>Why not testing 2- or 3- or t- of them together? </a:t>
            </a:r>
          </a:p>
          <a:p>
            <a:endParaRPr lang="en-CA" sz="1800" b="0" dirty="0">
              <a:solidFill>
                <a:srgbClr val="FF0000"/>
              </a:solidFill>
            </a:endParaRPr>
          </a:p>
          <a:p>
            <a:r>
              <a:rPr lang="en-CA" sz="1800" b="0" dirty="0">
                <a:solidFill>
                  <a:srgbClr val="FF0000"/>
                </a:solidFill>
              </a:rPr>
              <a:t>Pairwise (2-way) testing finds about 50% to 90% of flaws</a:t>
            </a:r>
            <a:endParaRPr lang="en-US" sz="1800" b="0" dirty="0">
              <a:solidFill>
                <a:srgbClr val="FF0000"/>
              </a:solidFill>
            </a:endParaRPr>
          </a:p>
        </p:txBody>
      </p:sp>
    </p:spTree>
    <p:extLst>
      <p:ext uri="{BB962C8B-B14F-4D97-AF65-F5344CB8AC3E}">
        <p14:creationId xmlns:p14="http://schemas.microsoft.com/office/powerpoint/2010/main" val="6425449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a:xfrm>
            <a:off x="900113" y="1560513"/>
            <a:ext cx="6048151" cy="4532312"/>
          </a:xfrm>
        </p:spPr>
        <p:txBody>
          <a:bodyPr/>
          <a:lstStyle/>
          <a:p>
            <a:r>
              <a:rPr lang="en-US" sz="2800" dirty="0"/>
              <a:t>If a set has </a:t>
            </a:r>
            <a:r>
              <a:rPr lang="en-US" sz="2800" i="1" dirty="0"/>
              <a:t>n</a:t>
            </a:r>
            <a:r>
              <a:rPr lang="en-US" sz="2800" dirty="0"/>
              <a:t> elements, the number of </a:t>
            </a:r>
            <a:r>
              <a:rPr lang="en-US" sz="2800" i="1" dirty="0"/>
              <a:t>t</a:t>
            </a:r>
            <a:r>
              <a:rPr lang="en-US" sz="2800" dirty="0"/>
              <a:t>-way independent combinations is equal to the binomial coefficient</a:t>
            </a:r>
          </a:p>
          <a:p>
            <a:r>
              <a:rPr lang="en-US" sz="2800" dirty="0"/>
              <a:t>In this example, number of 3-way interactions</a:t>
            </a:r>
          </a:p>
          <a:p>
            <a:endParaRPr lang="en-CA" sz="2800" dirty="0"/>
          </a:p>
          <a:p>
            <a:r>
              <a:rPr lang="en-CA" sz="2800" dirty="0"/>
              <a:t>Naively, 120 x 2</a:t>
            </a:r>
            <a:r>
              <a:rPr lang="en-CA" sz="2800" baseline="30000" dirty="0"/>
              <a:t>3</a:t>
            </a:r>
            <a:r>
              <a:rPr lang="en-CA" sz="2800" dirty="0"/>
              <a:t> = 960 tests</a:t>
            </a:r>
          </a:p>
          <a:p>
            <a:r>
              <a:rPr lang="en-CA" sz="2800" dirty="0"/>
              <a:t>Not much saved then 1024 vs. 960!</a:t>
            </a:r>
            <a:endParaRPr lang="en-US" sz="2000" dirty="0"/>
          </a:p>
          <a:p>
            <a:endParaRPr lang="en-US" sz="2800" dirty="0"/>
          </a:p>
          <a:p>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74</a:t>
            </a:fld>
            <a:endParaRPr lang="en-US" altLang="ja-JP"/>
          </a:p>
        </p:txBody>
      </p:sp>
      <p:grpSp>
        <p:nvGrpSpPr>
          <p:cNvPr id="16" name="Group 4"/>
          <p:cNvGrpSpPr>
            <a:grpSpLocks/>
          </p:cNvGrpSpPr>
          <p:nvPr/>
        </p:nvGrpSpPr>
        <p:grpSpPr bwMode="auto">
          <a:xfrm>
            <a:off x="7030616" y="3926012"/>
            <a:ext cx="1656184" cy="2323976"/>
            <a:chOff x="4559" y="935"/>
            <a:chExt cx="1088" cy="1467"/>
          </a:xfrm>
          <a:effectLst>
            <a:outerShdw blurRad="50800" dist="38100" dir="2700000" algn="tl" rotWithShape="0">
              <a:prstClr val="black">
                <a:alpha val="40000"/>
              </a:prstClr>
            </a:outerShdw>
          </a:effectLst>
        </p:grpSpPr>
        <p:pic>
          <p:nvPicPr>
            <p:cNvPr id="17" name="Picture 5" descr="BernoulliJakob">
              <a:hlinkClick r:id="rId3"/>
            </p:cNvPr>
            <p:cNvPicPr>
              <a:picLocks noChangeAspect="1" noChangeArrowheads="1"/>
            </p:cNvPicPr>
            <p:nvPr/>
          </p:nvPicPr>
          <p:blipFill>
            <a:blip r:embed="rId4" cstate="print"/>
            <a:srcRect/>
            <a:stretch>
              <a:fillRect/>
            </a:stretch>
          </p:blipFill>
          <p:spPr bwMode="auto">
            <a:xfrm>
              <a:off x="4574" y="935"/>
              <a:ext cx="861" cy="104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8" name="Text Box 6"/>
            <p:cNvSpPr txBox="1">
              <a:spLocks noChangeArrowheads="1"/>
            </p:cNvSpPr>
            <p:nvPr/>
          </p:nvSpPr>
          <p:spPr bwMode="auto">
            <a:xfrm>
              <a:off x="4559" y="2066"/>
              <a:ext cx="1088" cy="336"/>
            </a:xfrm>
            <a:prstGeom prst="rect">
              <a:avLst/>
            </a:prstGeom>
            <a:noFill/>
            <a:ln w="9525">
              <a:noFill/>
              <a:miter lim="800000"/>
              <a:headEnd/>
              <a:tailEnd/>
            </a:ln>
            <a:effectLst/>
          </p:spPr>
          <p:txBody>
            <a:bodyPr>
              <a:spAutoFit/>
            </a:bodyPr>
            <a:lstStyle/>
            <a:p>
              <a:pPr>
                <a:spcBef>
                  <a:spcPct val="50000"/>
                </a:spcBef>
              </a:pPr>
              <a:r>
                <a:rPr kumimoji="0" lang="en-US" sz="1600" b="0" dirty="0" err="1">
                  <a:solidFill>
                    <a:srgbClr val="C00000"/>
                  </a:solidFill>
                </a:rPr>
                <a:t>Jakob</a:t>
              </a:r>
              <a:r>
                <a:rPr kumimoji="0" lang="en-US" sz="1600" b="0" dirty="0">
                  <a:solidFill>
                    <a:srgbClr val="C00000"/>
                  </a:solidFill>
                </a:rPr>
                <a:t> Bernoulli (1645-1705)</a:t>
              </a:r>
              <a:endParaRPr kumimoji="0" lang="en-CA" sz="1600" b="0" dirty="0">
                <a:solidFill>
                  <a:srgbClr val="C00000"/>
                </a:solidFill>
              </a:endParaRPr>
            </a:p>
          </p:txBody>
        </p:sp>
      </p:grpSp>
      <p:grpSp>
        <p:nvGrpSpPr>
          <p:cNvPr id="23" name="Group 22"/>
          <p:cNvGrpSpPr/>
          <p:nvPr/>
        </p:nvGrpSpPr>
        <p:grpSpPr>
          <a:xfrm>
            <a:off x="6876256" y="2204864"/>
            <a:ext cx="1872208" cy="1008112"/>
            <a:chOff x="6876256" y="2204864"/>
            <a:chExt cx="1872208" cy="1008112"/>
          </a:xfrm>
        </p:grpSpPr>
        <p:sp>
          <p:nvSpPr>
            <p:cNvPr id="22" name="Rectangle 21"/>
            <p:cNvSpPr/>
            <p:nvPr/>
          </p:nvSpPr>
          <p:spPr bwMode="auto">
            <a:xfrm>
              <a:off x="6876256" y="2204864"/>
              <a:ext cx="1872208" cy="1008112"/>
            </a:xfrm>
            <a:prstGeom prst="rect">
              <a:avLst/>
            </a:prstGeom>
            <a:solidFill>
              <a:schemeClr val="accent2"/>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dirty="0">
                <a:ln>
                  <a:noFill/>
                </a:ln>
                <a:solidFill>
                  <a:schemeClr val="tx1"/>
                </a:solidFill>
                <a:effectLst/>
                <a:latin typeface="Tahoma" pitchFamily="34" charset="0"/>
                <a:ea typeface="ＭＳ Ｐゴシック" charset="-128"/>
              </a:endParaRPr>
            </a:p>
          </p:txBody>
        </p:sp>
        <p:graphicFrame>
          <p:nvGraphicFramePr>
            <p:cNvPr id="20" name="Object 6"/>
            <p:cNvGraphicFramePr>
              <a:graphicFrameLocks noChangeAspect="1"/>
            </p:cNvGraphicFramePr>
            <p:nvPr>
              <p:extLst>
                <p:ext uri="{D42A27DB-BD31-4B8C-83A1-F6EECF244321}">
                  <p14:modId xmlns:p14="http://schemas.microsoft.com/office/powerpoint/2010/main" val="331957629"/>
                </p:ext>
              </p:extLst>
            </p:nvPr>
          </p:nvGraphicFramePr>
          <p:xfrm>
            <a:off x="7002463" y="2276475"/>
            <a:ext cx="1692275" cy="839788"/>
          </p:xfrm>
          <a:graphic>
            <a:graphicData uri="http://schemas.openxmlformats.org/presentationml/2006/ole">
              <mc:AlternateContent xmlns:mc="http://schemas.openxmlformats.org/markup-compatibility/2006">
                <mc:Choice xmlns:v="urn:schemas-microsoft-com:vml" Requires="v">
                  <p:oleObj spid="_x0000_s8297" name="Equation" r:id="rId5" imgW="990360" imgH="457200" progId="Equation.3">
                    <p:embed/>
                  </p:oleObj>
                </mc:Choice>
                <mc:Fallback>
                  <p:oleObj name="Equation" r:id="rId5" imgW="990360" imgH="457200" progId="Equation.3">
                    <p:embed/>
                    <p:pic>
                      <p:nvPicPr>
                        <p:cNvPr id="1605638" name="Object 6"/>
                        <p:cNvPicPr>
                          <a:picLocks noChangeAspect="1" noChangeArrowheads="1"/>
                        </p:cNvPicPr>
                        <p:nvPr/>
                      </p:nvPicPr>
                      <p:blipFill>
                        <a:blip r:embed="rId6"/>
                        <a:srcRect/>
                        <a:stretch>
                          <a:fillRect/>
                        </a:stretch>
                      </p:blipFill>
                      <p:spPr bwMode="auto">
                        <a:xfrm>
                          <a:off x="7002463" y="2276475"/>
                          <a:ext cx="1692275" cy="839788"/>
                        </a:xfrm>
                        <a:prstGeom prst="rect">
                          <a:avLst/>
                        </a:prstGeom>
                        <a:noFill/>
                        <a:extLst/>
                      </p:spPr>
                    </p:pic>
                  </p:oleObj>
                </mc:Fallback>
              </mc:AlternateContent>
            </a:graphicData>
          </a:graphic>
        </p:graphicFrame>
      </p:grpSp>
      <p:graphicFrame>
        <p:nvGraphicFramePr>
          <p:cNvPr id="21" name="Object 6"/>
          <p:cNvGraphicFramePr>
            <a:graphicFrameLocks noChangeAspect="1"/>
          </p:cNvGraphicFramePr>
          <p:nvPr>
            <p:extLst>
              <p:ext uri="{D42A27DB-BD31-4B8C-83A1-F6EECF244321}">
                <p14:modId xmlns:p14="http://schemas.microsoft.com/office/powerpoint/2010/main" val="865218909"/>
              </p:ext>
            </p:extLst>
          </p:nvPr>
        </p:nvGraphicFramePr>
        <p:xfrm>
          <a:off x="3209174" y="3429000"/>
          <a:ext cx="1611709" cy="656344"/>
        </p:xfrm>
        <a:graphic>
          <a:graphicData uri="http://schemas.openxmlformats.org/presentationml/2006/ole">
            <mc:AlternateContent xmlns:mc="http://schemas.openxmlformats.org/markup-compatibility/2006">
              <mc:Choice xmlns:v="urn:schemas-microsoft-com:vml" Requires="v">
                <p:oleObj spid="_x0000_s8298" name="Equation" r:id="rId7" imgW="1206360" imgH="457200" progId="Equation.3">
                  <p:embed/>
                </p:oleObj>
              </mc:Choice>
              <mc:Fallback>
                <p:oleObj name="Equation" r:id="rId7" imgW="1206360" imgH="457200" progId="Equation.3">
                  <p:embed/>
                  <p:pic>
                    <p:nvPicPr>
                      <p:cNvPr id="20" name="Object 6"/>
                      <p:cNvPicPr>
                        <a:picLocks noChangeAspect="1" noChangeArrowheads="1"/>
                      </p:cNvPicPr>
                      <p:nvPr/>
                    </p:nvPicPr>
                    <p:blipFill>
                      <a:blip r:embed="rId8"/>
                      <a:srcRect/>
                      <a:stretch>
                        <a:fillRect/>
                      </a:stretch>
                    </p:blipFill>
                    <p:spPr bwMode="auto">
                      <a:xfrm>
                        <a:off x="3209174" y="3429000"/>
                        <a:ext cx="1611709" cy="656344"/>
                      </a:xfrm>
                      <a:prstGeom prst="rect">
                        <a:avLst/>
                      </a:prstGeom>
                      <a:noFill/>
                      <a:extLst/>
                    </p:spPr>
                  </p:pic>
                </p:oleObj>
              </mc:Fallback>
            </mc:AlternateContent>
          </a:graphicData>
        </a:graphic>
      </p:graphicFrame>
      <p:pic>
        <p:nvPicPr>
          <p:cNvPr id="24" name="Picture 23"/>
          <p:cNvPicPr>
            <a:picLocks noChangeAspect="1"/>
          </p:cNvPicPr>
          <p:nvPr/>
        </p:nvPicPr>
        <p:blipFill>
          <a:blip r:embed="rId9"/>
          <a:stretch>
            <a:fillRect/>
          </a:stretch>
        </p:blipFill>
        <p:spPr>
          <a:xfrm>
            <a:off x="8028384" y="424188"/>
            <a:ext cx="782250" cy="312667"/>
          </a:xfrm>
          <a:prstGeom prst="rect">
            <a:avLst/>
          </a:prstGeom>
        </p:spPr>
      </p:pic>
    </p:spTree>
    <p:extLst>
      <p:ext uri="{BB962C8B-B14F-4D97-AF65-F5344CB8AC3E}">
        <p14:creationId xmlns:p14="http://schemas.microsoft.com/office/powerpoint/2010/main" val="2012460809"/>
      </p:ext>
    </p:extLst>
  </p:cSld>
  <p:clrMapOvr>
    <a:masterClrMapping/>
  </p:clrMapOvr>
  <p:transition>
    <p:dissolv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p:txBody>
          <a:bodyPr/>
          <a:lstStyle/>
          <a:p>
            <a:r>
              <a:rPr lang="en-CA" sz="2800" dirty="0"/>
              <a:t>But we can design tests wiser to not test </a:t>
            </a:r>
            <a:r>
              <a:rPr lang="en-US" sz="2800" dirty="0"/>
              <a:t>duplicate triples</a:t>
            </a:r>
          </a:p>
          <a:p>
            <a:r>
              <a:rPr lang="en-CA" sz="2800" dirty="0"/>
              <a:t>Each test exercises many triples:</a:t>
            </a:r>
          </a:p>
          <a:p>
            <a:endParaRPr lang="en-CA" sz="2800" dirty="0"/>
          </a:p>
          <a:p>
            <a:endParaRPr lang="en-CA" sz="2800" dirty="0"/>
          </a:p>
          <a:p>
            <a:r>
              <a:rPr lang="en-CA" sz="2800" dirty="0"/>
              <a:t>Since we can pack 3 triples into each test, we need no more than (960/3)=320 tests</a:t>
            </a:r>
          </a:p>
          <a:p>
            <a:r>
              <a:rPr lang="en-US" sz="2800" dirty="0"/>
              <a:t>The </a:t>
            </a:r>
            <a:r>
              <a:rPr lang="en-CA" sz="2800" dirty="0"/>
              <a:t>smallest number of tests we need</a:t>
            </a:r>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75</a:t>
            </a:fld>
            <a:endParaRPr lang="en-US" altLang="ja-JP"/>
          </a:p>
        </p:txBody>
      </p:sp>
      <p:pic>
        <p:nvPicPr>
          <p:cNvPr id="6" name="Picture 5"/>
          <p:cNvPicPr>
            <a:picLocks noChangeAspect="1"/>
          </p:cNvPicPr>
          <p:nvPr/>
        </p:nvPicPr>
        <p:blipFill>
          <a:blip r:embed="rId3"/>
          <a:stretch>
            <a:fillRect/>
          </a:stretch>
        </p:blipFill>
        <p:spPr>
          <a:xfrm>
            <a:off x="2915816" y="2996952"/>
            <a:ext cx="4035278" cy="996345"/>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125796616"/>
              </p:ext>
            </p:extLst>
          </p:nvPr>
        </p:nvGraphicFramePr>
        <p:xfrm>
          <a:off x="7189788" y="4932015"/>
          <a:ext cx="984250" cy="657225"/>
        </p:xfrm>
        <a:graphic>
          <a:graphicData uri="http://schemas.openxmlformats.org/presentationml/2006/ole">
            <mc:AlternateContent xmlns:mc="http://schemas.openxmlformats.org/markup-compatibility/2006">
              <mc:Choice xmlns:v="urn:schemas-microsoft-com:vml" Requires="v">
                <p:oleObj spid="_x0000_s9267" name="Equation" r:id="rId4" imgW="736560" imgH="457200" progId="Equation.3">
                  <p:embed/>
                </p:oleObj>
              </mc:Choice>
              <mc:Fallback>
                <p:oleObj name="Equation" r:id="rId4" imgW="736560" imgH="457200" progId="Equation.3">
                  <p:embed/>
                  <p:pic>
                    <p:nvPicPr>
                      <p:cNvPr id="21" name="Object 6"/>
                      <p:cNvPicPr>
                        <a:picLocks noChangeAspect="1" noChangeArrowheads="1"/>
                      </p:cNvPicPr>
                      <p:nvPr/>
                    </p:nvPicPr>
                    <p:blipFill>
                      <a:blip r:embed="rId5"/>
                      <a:srcRect/>
                      <a:stretch>
                        <a:fillRect/>
                      </a:stretch>
                    </p:blipFill>
                    <p:spPr bwMode="auto">
                      <a:xfrm>
                        <a:off x="7189788" y="4932015"/>
                        <a:ext cx="984250" cy="657225"/>
                      </a:xfrm>
                      <a:prstGeom prst="rect">
                        <a:avLst/>
                      </a:prstGeom>
                      <a:noFill/>
                      <a:extLst/>
                    </p:spPr>
                  </p:pic>
                </p:oleObj>
              </mc:Fallback>
            </mc:AlternateContent>
          </a:graphicData>
        </a:graphic>
      </p:graphicFrame>
      <p:pic>
        <p:nvPicPr>
          <p:cNvPr id="8" name="Picture 7"/>
          <p:cNvPicPr>
            <a:picLocks noChangeAspect="1"/>
          </p:cNvPicPr>
          <p:nvPr/>
        </p:nvPicPr>
        <p:blipFill>
          <a:blip r:embed="rId6"/>
          <a:stretch>
            <a:fillRect/>
          </a:stretch>
        </p:blipFill>
        <p:spPr>
          <a:xfrm>
            <a:off x="8028384" y="424188"/>
            <a:ext cx="782250" cy="312667"/>
          </a:xfrm>
          <a:prstGeom prst="rect">
            <a:avLst/>
          </a:prstGeom>
        </p:spPr>
      </p:pic>
    </p:spTree>
    <p:extLst>
      <p:ext uri="{BB962C8B-B14F-4D97-AF65-F5344CB8AC3E}">
        <p14:creationId xmlns:p14="http://schemas.microsoft.com/office/powerpoint/2010/main" val="3879458827"/>
      </p:ext>
    </p:extLst>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a:xfrm>
            <a:off x="900113" y="1556792"/>
            <a:ext cx="8001000" cy="4532312"/>
          </a:xfrm>
        </p:spPr>
        <p:txBody>
          <a:bodyPr/>
          <a:lstStyle/>
          <a:p>
            <a:r>
              <a:rPr lang="en-US" sz="2800" i="1" dirty="0"/>
              <a:t>k </a:t>
            </a:r>
            <a:r>
              <a:rPr lang="en-US" sz="2800" dirty="0"/>
              <a:t>factors </a:t>
            </a:r>
            <a:r>
              <a:rPr lang="en-US" sz="2800" i="1" dirty="0"/>
              <a:t>(</a:t>
            </a:r>
            <a:r>
              <a:rPr lang="en-US" sz="2800" dirty="0"/>
              <a:t>parameters/configurations)</a:t>
            </a:r>
          </a:p>
          <a:p>
            <a:r>
              <a:rPr lang="en-US" sz="2800" i="1" dirty="0"/>
              <a:t>t </a:t>
            </a:r>
            <a:r>
              <a:rPr lang="en-US" sz="2800" dirty="0"/>
              <a:t>interactions (strength)</a:t>
            </a:r>
          </a:p>
          <a:p>
            <a:r>
              <a:rPr lang="en-US" sz="2800" dirty="0"/>
              <a:t>pair-wise  </a:t>
            </a:r>
            <a:r>
              <a:rPr lang="en-US" sz="2800" dirty="0">
                <a:sym typeface="Wingdings" panose="05000000000000000000" pitchFamily="2" charset="2"/>
              </a:rPr>
              <a:t> </a:t>
            </a:r>
            <a:r>
              <a:rPr lang="en-US" sz="2800" dirty="0"/>
              <a:t> </a:t>
            </a:r>
            <a:r>
              <a:rPr lang="en-US" sz="2800" i="1" dirty="0"/>
              <a:t>t</a:t>
            </a:r>
            <a:r>
              <a:rPr lang="en-US" sz="2800" dirty="0"/>
              <a:t>=2         </a:t>
            </a:r>
            <a:r>
              <a:rPr lang="en-US" sz="2800" b="1" dirty="0">
                <a:solidFill>
                  <a:srgbClr val="FF0000"/>
                </a:solidFill>
              </a:rPr>
              <a:t>t-way testing</a:t>
            </a:r>
            <a:endParaRPr lang="en-US" sz="2800" dirty="0">
              <a:solidFill>
                <a:srgbClr val="FF0000"/>
              </a:solidFill>
            </a:endParaRPr>
          </a:p>
          <a:p>
            <a:r>
              <a:rPr lang="en-CA" sz="2800" i="1" dirty="0"/>
              <a:t>l </a:t>
            </a:r>
            <a:r>
              <a:rPr lang="en-CA" sz="2800" dirty="0"/>
              <a:t>levels (possible values for each factor, e.g. binary)</a:t>
            </a:r>
          </a:p>
          <a:p>
            <a:r>
              <a:rPr lang="en-US" sz="2800" b="1" dirty="0"/>
              <a:t>Covering array: </a:t>
            </a:r>
            <a:r>
              <a:rPr lang="en-US" sz="2800" dirty="0"/>
              <a:t>CA(</a:t>
            </a:r>
            <a:r>
              <a:rPr lang="en-US" sz="2800" i="1" dirty="0" err="1"/>
              <a:t>k,t,l</a:t>
            </a:r>
            <a:r>
              <a:rPr lang="en-US" sz="2800" dirty="0"/>
              <a:t>)</a:t>
            </a:r>
          </a:p>
          <a:p>
            <a:r>
              <a:rPr lang="en-CA" sz="2800" dirty="0"/>
              <a:t>A set of concrete test cases that covers all </a:t>
            </a:r>
            <a:r>
              <a:rPr lang="en-CA" sz="2800" i="1" dirty="0"/>
              <a:t>t</a:t>
            </a:r>
            <a:r>
              <a:rPr lang="en-CA" sz="2800" dirty="0"/>
              <a:t>-way interactions among the </a:t>
            </a:r>
            <a:r>
              <a:rPr lang="en-CA" sz="2800" i="1" dirty="0"/>
              <a:t>k </a:t>
            </a:r>
            <a:r>
              <a:rPr lang="en-CA" sz="2800" dirty="0"/>
              <a:t>factors with all combinations of </a:t>
            </a:r>
            <a:r>
              <a:rPr lang="en-CA" sz="2800" i="1" dirty="0"/>
              <a:t>l </a:t>
            </a:r>
            <a:r>
              <a:rPr lang="en-CA" sz="2800" dirty="0"/>
              <a:t>levels of values</a:t>
            </a:r>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76</a:t>
            </a:fld>
            <a:endParaRPr lang="en-US" altLang="ja-JP"/>
          </a:p>
        </p:txBody>
      </p:sp>
      <p:pic>
        <p:nvPicPr>
          <p:cNvPr id="6" name="Picture 5"/>
          <p:cNvPicPr>
            <a:picLocks noChangeAspect="1"/>
          </p:cNvPicPr>
          <p:nvPr/>
        </p:nvPicPr>
        <p:blipFill>
          <a:blip r:embed="rId2"/>
          <a:stretch>
            <a:fillRect/>
          </a:stretch>
        </p:blipFill>
        <p:spPr>
          <a:xfrm>
            <a:off x="8028384" y="424188"/>
            <a:ext cx="782250" cy="312667"/>
          </a:xfrm>
          <a:prstGeom prst="rect">
            <a:avLst/>
          </a:prstGeom>
        </p:spPr>
      </p:pic>
    </p:spTree>
    <p:extLst>
      <p:ext uri="{BB962C8B-B14F-4D97-AF65-F5344CB8AC3E}">
        <p14:creationId xmlns:p14="http://schemas.microsoft.com/office/powerpoint/2010/main" val="3223668630"/>
      </p:ext>
    </p:extLst>
  </p:cSld>
  <p:clrMapOvr>
    <a:masterClrMapping/>
  </p:clrMapOvr>
  <p:transition>
    <p:dissolv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Set Covering Array</a:t>
            </a:r>
          </a:p>
        </p:txBody>
      </p:sp>
      <p:sp>
        <p:nvSpPr>
          <p:cNvPr id="3" name="Content Placeholder 2"/>
          <p:cNvSpPr>
            <a:spLocks noGrp="1"/>
          </p:cNvSpPr>
          <p:nvPr>
            <p:ph idx="1"/>
          </p:nvPr>
        </p:nvSpPr>
        <p:spPr/>
        <p:txBody>
          <a:bodyPr/>
          <a:lstStyle/>
          <a:p>
            <a:r>
              <a:rPr lang="en-US" sz="2400" dirty="0"/>
              <a:t>Each row is a test, each column is a parameter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77</a:t>
            </a:fld>
            <a:endParaRPr lang="en-US" altLang="ja-JP"/>
          </a:p>
        </p:txBody>
      </p:sp>
      <p:pic>
        <p:nvPicPr>
          <p:cNvPr id="6" name="Picture 5"/>
          <p:cNvPicPr>
            <a:picLocks noChangeAspect="1"/>
          </p:cNvPicPr>
          <p:nvPr/>
        </p:nvPicPr>
        <p:blipFill rotWithShape="1">
          <a:blip r:embed="rId3">
            <a:clrChange>
              <a:clrFrom>
                <a:srgbClr val="FFFFFF"/>
              </a:clrFrom>
              <a:clrTo>
                <a:srgbClr val="FFFFFF">
                  <a:alpha val="0"/>
                </a:srgbClr>
              </a:clrTo>
            </a:clrChange>
          </a:blip>
          <a:srcRect r="2523"/>
          <a:stretch/>
        </p:blipFill>
        <p:spPr>
          <a:xfrm>
            <a:off x="1120731" y="2004420"/>
            <a:ext cx="4081264" cy="365682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5598804" y="2208038"/>
            <a:ext cx="2905500" cy="2696750"/>
          </a:xfrm>
          <a:prstGeom prst="rect">
            <a:avLst/>
          </a:prstGeom>
        </p:spPr>
      </p:pic>
      <p:sp>
        <p:nvSpPr>
          <p:cNvPr id="8" name="Rectangle 7"/>
          <p:cNvSpPr/>
          <p:nvPr/>
        </p:nvSpPr>
        <p:spPr>
          <a:xfrm>
            <a:off x="971600" y="5622852"/>
            <a:ext cx="7848872" cy="400110"/>
          </a:xfrm>
          <a:prstGeom prst="rect">
            <a:avLst/>
          </a:prstGeom>
        </p:spPr>
        <p:txBody>
          <a:bodyPr wrap="square">
            <a:spAutoFit/>
          </a:bodyPr>
          <a:lstStyle/>
          <a:p>
            <a:r>
              <a:rPr lang="en-CA" sz="2000" dirty="0">
                <a:solidFill>
                  <a:srgbClr val="000000"/>
                </a:solidFill>
                <a:latin typeface="Calibri" panose="020F0502020204030204" pitchFamily="34" charset="0"/>
                <a:cs typeface="Calibri" panose="020F0502020204030204" pitchFamily="34" charset="0"/>
              </a:rPr>
              <a:t>All triples in only </a:t>
            </a:r>
            <a:r>
              <a:rPr lang="en-CA" sz="2000" dirty="0">
                <a:solidFill>
                  <a:srgbClr val="0000FF"/>
                </a:solidFill>
                <a:latin typeface="Calibri" panose="020F0502020204030204" pitchFamily="34" charset="0"/>
                <a:cs typeface="Calibri" panose="020F0502020204030204" pitchFamily="34" charset="0"/>
              </a:rPr>
              <a:t>13 </a:t>
            </a:r>
            <a:r>
              <a:rPr lang="en-CA" sz="2000" dirty="0">
                <a:solidFill>
                  <a:srgbClr val="000000"/>
                </a:solidFill>
                <a:latin typeface="Calibri" panose="020F0502020204030204" pitchFamily="34" charset="0"/>
                <a:cs typeface="Calibri" panose="020F0502020204030204" pitchFamily="34" charset="0"/>
              </a:rPr>
              <a:t>tests, covering </a:t>
            </a:r>
            <a:r>
              <a:rPr lang="en-US" sz="2000" dirty="0">
                <a:latin typeface="Calibri" panose="020F0502020204030204" pitchFamily="34" charset="0"/>
                <a:cs typeface="Calibri" panose="020F0502020204030204" pitchFamily="34" charset="0"/>
              </a:rPr>
              <a:t>960 combinations</a:t>
            </a:r>
          </a:p>
        </p:txBody>
      </p:sp>
      <p:sp>
        <p:nvSpPr>
          <p:cNvPr id="9" name="Rectangle 8"/>
          <p:cNvSpPr/>
          <p:nvPr/>
        </p:nvSpPr>
        <p:spPr>
          <a:xfrm>
            <a:off x="1699027" y="5993808"/>
            <a:ext cx="6784032" cy="369332"/>
          </a:xfrm>
          <a:prstGeom prst="rect">
            <a:avLst/>
          </a:prstGeom>
        </p:spPr>
        <p:txBody>
          <a:bodyPr wrap="square">
            <a:spAutoFit/>
          </a:bodyPr>
          <a:lstStyle/>
          <a:p>
            <a:r>
              <a:rPr lang="en-CA" sz="1800" dirty="0">
                <a:solidFill>
                  <a:srgbClr val="FF0000"/>
                </a:solidFill>
                <a:latin typeface="Arial-BoldMT"/>
              </a:rPr>
              <a:t>Unfortunately, finding minimum covering arrays is NP hard</a:t>
            </a:r>
            <a:endParaRPr lang="en-US" sz="1800" dirty="0">
              <a:solidFill>
                <a:srgbClr val="FF0000"/>
              </a:solidFill>
            </a:endParaRPr>
          </a:p>
        </p:txBody>
      </p:sp>
      <p:pic>
        <p:nvPicPr>
          <p:cNvPr id="10" name="Picture 9"/>
          <p:cNvPicPr>
            <a:picLocks noChangeAspect="1"/>
          </p:cNvPicPr>
          <p:nvPr/>
        </p:nvPicPr>
        <p:blipFill>
          <a:blip r:embed="rId5"/>
          <a:stretch>
            <a:fillRect/>
          </a:stretch>
        </p:blipFill>
        <p:spPr>
          <a:xfrm>
            <a:off x="8028384" y="424188"/>
            <a:ext cx="782250" cy="312667"/>
          </a:xfrm>
          <a:prstGeom prst="rect">
            <a:avLst/>
          </a:prstGeom>
        </p:spPr>
      </p:pic>
    </p:spTree>
    <p:extLst>
      <p:ext uri="{BB962C8B-B14F-4D97-AF65-F5344CB8AC3E}">
        <p14:creationId xmlns:p14="http://schemas.microsoft.com/office/powerpoint/2010/main" val="3294088040"/>
      </p:ext>
    </p:extLst>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NIST’s Covering Array Tool</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78</a:t>
            </a:fld>
            <a:endParaRPr lang="en-US" altLang="ja-JP"/>
          </a:p>
        </p:txBody>
      </p:sp>
      <p:pic>
        <p:nvPicPr>
          <p:cNvPr id="6" name="Picture 5"/>
          <p:cNvPicPr>
            <a:picLocks noChangeAspect="1"/>
          </p:cNvPicPr>
          <p:nvPr/>
        </p:nvPicPr>
        <p:blipFill>
          <a:blip r:embed="rId2"/>
          <a:stretch>
            <a:fillRect/>
          </a:stretch>
        </p:blipFill>
        <p:spPr>
          <a:xfrm>
            <a:off x="1763688" y="1484784"/>
            <a:ext cx="5832648" cy="4713151"/>
          </a:xfrm>
          <a:prstGeom prst="rect">
            <a:avLst/>
          </a:prstGeom>
        </p:spPr>
      </p:pic>
      <p:pic>
        <p:nvPicPr>
          <p:cNvPr id="8" name="Picture 7"/>
          <p:cNvPicPr>
            <a:picLocks noChangeAspect="1"/>
          </p:cNvPicPr>
          <p:nvPr/>
        </p:nvPicPr>
        <p:blipFill>
          <a:blip r:embed="rId3"/>
          <a:stretch>
            <a:fillRect/>
          </a:stretch>
        </p:blipFill>
        <p:spPr>
          <a:xfrm>
            <a:off x="8028384" y="424188"/>
            <a:ext cx="782250" cy="312667"/>
          </a:xfrm>
          <a:prstGeom prst="rect">
            <a:avLst/>
          </a:prstGeom>
        </p:spPr>
      </p:pic>
    </p:spTree>
    <p:extLst>
      <p:ext uri="{BB962C8B-B14F-4D97-AF65-F5344CB8AC3E}">
        <p14:creationId xmlns:p14="http://schemas.microsoft.com/office/powerpoint/2010/main" val="4044809108"/>
      </p:ext>
    </p:extLst>
  </p:cSld>
  <p:clrMapOvr>
    <a:masterClrMapping/>
  </p:clrMapOvr>
  <p:transition>
    <p:dissolv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sz="2800" dirty="0"/>
              <a:t>A system with 34 on-off switches</a:t>
            </a:r>
          </a:p>
          <a:p>
            <a:r>
              <a:rPr lang="en-CA" sz="2800" dirty="0"/>
              <a:t>2</a:t>
            </a:r>
            <a:r>
              <a:rPr lang="en-CA" sz="2800" baseline="30000" dirty="0"/>
              <a:t>34</a:t>
            </a:r>
            <a:r>
              <a:rPr lang="en-CA" sz="2800" dirty="0"/>
              <a:t> = 1.7 x 10</a:t>
            </a:r>
            <a:r>
              <a:rPr lang="en-CA" sz="2800" baseline="30000" dirty="0"/>
              <a:t>10</a:t>
            </a:r>
            <a:r>
              <a:rPr lang="en-CA" sz="2800" dirty="0"/>
              <a:t> possible inputs tests</a:t>
            </a:r>
          </a:p>
          <a:p>
            <a:r>
              <a:rPr lang="en-CA" sz="2800" dirty="0"/>
              <a:t>What if we know no failure involves more than 3 switch settings interacting?</a:t>
            </a:r>
            <a:endParaRPr lang="en-US"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79</a:t>
            </a:fld>
            <a:endParaRPr lang="en-US" altLang="ja-JP"/>
          </a:p>
        </p:txBody>
      </p:sp>
      <p:pic>
        <p:nvPicPr>
          <p:cNvPr id="6" name="Picture 5"/>
          <p:cNvPicPr>
            <a:picLocks noChangeAspect="1"/>
          </p:cNvPicPr>
          <p:nvPr/>
        </p:nvPicPr>
        <p:blipFill>
          <a:blip r:embed="rId3"/>
          <a:stretch>
            <a:fillRect/>
          </a:stretch>
        </p:blipFill>
        <p:spPr>
          <a:xfrm>
            <a:off x="4499992" y="3545245"/>
            <a:ext cx="4090051" cy="270791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900113" y="3990376"/>
            <a:ext cx="3527871" cy="1569660"/>
          </a:xfrm>
          <a:prstGeom prst="rect">
            <a:avLst/>
          </a:prstGeom>
        </p:spPr>
        <p:txBody>
          <a:bodyPr wrap="square">
            <a:spAutoFit/>
          </a:bodyPr>
          <a:lstStyle/>
          <a:p>
            <a:r>
              <a:rPr lang="en-CA" b="0" dirty="0">
                <a:solidFill>
                  <a:srgbClr val="000000"/>
                </a:solidFill>
                <a:latin typeface="Calibri" panose="020F0502020204030204" pitchFamily="34" charset="0"/>
                <a:cs typeface="Calibri" panose="020F0502020204030204" pitchFamily="34" charset="0"/>
              </a:rPr>
              <a:t>3-way interactions, need only </a:t>
            </a:r>
            <a:r>
              <a:rPr lang="en-CA" dirty="0">
                <a:solidFill>
                  <a:srgbClr val="FF0000"/>
                </a:solidFill>
                <a:latin typeface="Calibri" panose="020F0502020204030204" pitchFamily="34" charset="0"/>
                <a:cs typeface="Calibri" panose="020F0502020204030204" pitchFamily="34" charset="0"/>
              </a:rPr>
              <a:t>33</a:t>
            </a:r>
            <a:r>
              <a:rPr lang="en-CA" dirty="0">
                <a:solidFill>
                  <a:srgbClr val="0000FF"/>
                </a:solidFill>
                <a:latin typeface="Calibri" panose="020F0502020204030204" pitchFamily="34" charset="0"/>
                <a:cs typeface="Calibri" panose="020F0502020204030204" pitchFamily="34" charset="0"/>
              </a:rPr>
              <a:t> </a:t>
            </a:r>
            <a:r>
              <a:rPr lang="en-CA" b="0" dirty="0">
                <a:solidFill>
                  <a:srgbClr val="000000"/>
                </a:solidFill>
                <a:latin typeface="Calibri" panose="020F0502020204030204" pitchFamily="34" charset="0"/>
                <a:cs typeface="Calibri" panose="020F0502020204030204" pitchFamily="34" charset="0"/>
              </a:rPr>
              <a:t>tests</a:t>
            </a:r>
          </a:p>
          <a:p>
            <a:r>
              <a:rPr lang="en-CA" b="0" dirty="0">
                <a:latin typeface="Calibri" panose="020F0502020204030204" pitchFamily="34" charset="0"/>
                <a:cs typeface="Calibri" panose="020F0502020204030204" pitchFamily="34" charset="0"/>
              </a:rPr>
              <a:t>4-way interactions, need only </a:t>
            </a:r>
            <a:r>
              <a:rPr lang="en-CA" dirty="0">
                <a:solidFill>
                  <a:srgbClr val="FF0000"/>
                </a:solidFill>
                <a:latin typeface="Calibri" panose="020F0502020204030204" pitchFamily="34" charset="0"/>
                <a:cs typeface="Calibri" panose="020F0502020204030204" pitchFamily="34" charset="0"/>
              </a:rPr>
              <a:t>85</a:t>
            </a:r>
            <a:r>
              <a:rPr lang="en-CA" dirty="0">
                <a:latin typeface="Calibri" panose="020F0502020204030204" pitchFamily="34" charset="0"/>
                <a:cs typeface="Calibri" panose="020F0502020204030204" pitchFamily="34" charset="0"/>
              </a:rPr>
              <a:t> </a:t>
            </a:r>
            <a:r>
              <a:rPr lang="en-CA" b="0" dirty="0">
                <a:latin typeface="Calibri" panose="020F0502020204030204" pitchFamily="34" charset="0"/>
                <a:cs typeface="Calibri" panose="020F0502020204030204" pitchFamily="34" charset="0"/>
              </a:rPr>
              <a:t>tests</a:t>
            </a:r>
            <a:endParaRPr lang="en-US"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stretch>
            <a:fillRect/>
          </a:stretch>
        </p:blipFill>
        <p:spPr>
          <a:xfrm>
            <a:off x="8028384" y="424188"/>
            <a:ext cx="782250" cy="312667"/>
          </a:xfrm>
          <a:prstGeom prst="rect">
            <a:avLst/>
          </a:prstGeom>
        </p:spPr>
      </p:pic>
    </p:spTree>
    <p:extLst>
      <p:ext uri="{BB962C8B-B14F-4D97-AF65-F5344CB8AC3E}">
        <p14:creationId xmlns:p14="http://schemas.microsoft.com/office/powerpoint/2010/main" val="359041373"/>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Testing Flight Reservation App</a:t>
            </a:r>
          </a:p>
        </p:txBody>
      </p:sp>
      <p:sp>
        <p:nvSpPr>
          <p:cNvPr id="3" name="Content Placeholder 2"/>
          <p:cNvSpPr>
            <a:spLocks noGrp="1"/>
          </p:cNvSpPr>
          <p:nvPr>
            <p:ph idx="1"/>
          </p:nvPr>
        </p:nvSpPr>
        <p:spPr>
          <a:xfrm>
            <a:off x="971600" y="1484784"/>
            <a:ext cx="7956884" cy="2376264"/>
          </a:xfrm>
        </p:spPr>
        <p:txBody>
          <a:bodyPr/>
          <a:lstStyle/>
          <a:p>
            <a:r>
              <a:rPr lang="en-CA" sz="2800" b="0" dirty="0"/>
              <a:t>Between 1 and 10 tickets can be purchased (booked) in one transaction </a:t>
            </a:r>
          </a:p>
          <a:p>
            <a:r>
              <a:rPr lang="en-CA" sz="2800" b="0" dirty="0"/>
              <a:t>Value 11 to 99 are considered invalid for reservation and error message will appear, </a:t>
            </a:r>
            <a:r>
              <a:rPr lang="en-CA" sz="2800" dirty="0"/>
              <a:t>“Up to 10 tickets may be ordered at one time”</a:t>
            </a:r>
            <a:r>
              <a:rPr lang="en-CA" sz="2800" b="0" dirty="0"/>
              <a:t> </a:t>
            </a:r>
          </a:p>
          <a:p>
            <a:r>
              <a:rPr lang="en-CA" sz="2800" dirty="0"/>
              <a:t>How many test</a:t>
            </a:r>
          </a:p>
          <a:p>
            <a:pPr marL="0" indent="0">
              <a:buNone/>
            </a:pPr>
            <a:r>
              <a:rPr lang="en-CA" sz="2800" dirty="0"/>
              <a:t>    cases we need? </a:t>
            </a:r>
          </a:p>
        </p:txBody>
      </p:sp>
      <p:pic>
        <p:nvPicPr>
          <p:cNvPr id="4" name="Picture 3"/>
          <p:cNvPicPr>
            <a:picLocks noChangeAspect="1"/>
          </p:cNvPicPr>
          <p:nvPr/>
        </p:nvPicPr>
        <p:blipFill>
          <a:blip r:embed="rId2"/>
          <a:stretch>
            <a:fillRect/>
          </a:stretch>
        </p:blipFill>
        <p:spPr>
          <a:xfrm>
            <a:off x="4067944" y="3789040"/>
            <a:ext cx="4371523" cy="2413223"/>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1E6D6C6D-E259-430B-8A2D-A13EF996895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8</a:t>
            </a:fld>
            <a:endParaRPr lang="en-US" altLang="ja-JP"/>
          </a:p>
        </p:txBody>
      </p:sp>
    </p:spTree>
    <p:extLst>
      <p:ext uri="{BB962C8B-B14F-4D97-AF65-F5344CB8AC3E}">
        <p14:creationId xmlns:p14="http://schemas.microsoft.com/office/powerpoint/2010/main" val="3356062011"/>
      </p:ext>
    </p:extLst>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Testing</a:t>
            </a:r>
          </a:p>
        </p:txBody>
      </p:sp>
      <p:sp>
        <p:nvSpPr>
          <p:cNvPr id="3" name="Content Placeholder 2"/>
          <p:cNvSpPr>
            <a:spLocks noGrp="1"/>
          </p:cNvSpPr>
          <p:nvPr>
            <p:ph idx="1"/>
          </p:nvPr>
        </p:nvSpPr>
        <p:spPr>
          <a:xfrm>
            <a:off x="900113" y="1560513"/>
            <a:ext cx="3239839" cy="4532312"/>
          </a:xfrm>
        </p:spPr>
        <p:txBody>
          <a:bodyPr/>
          <a:lstStyle/>
          <a:p>
            <a:r>
              <a:rPr lang="en-CA" sz="2000" dirty="0"/>
              <a:t>If all faults are triggered by the interaction of </a:t>
            </a:r>
            <a:r>
              <a:rPr lang="en-CA" sz="2000" i="1" dirty="0"/>
              <a:t>t </a:t>
            </a:r>
            <a:r>
              <a:rPr lang="en-CA" sz="2000" dirty="0"/>
              <a:t>or fewer variables, then testing all </a:t>
            </a:r>
            <a:r>
              <a:rPr lang="en-CA" sz="2000" i="1" dirty="0"/>
              <a:t>t</a:t>
            </a:r>
            <a:r>
              <a:rPr lang="en-CA" sz="2000" dirty="0"/>
              <a:t>-way combinations </a:t>
            </a:r>
            <a:r>
              <a:rPr lang="en-US" sz="2000" dirty="0"/>
              <a:t>can provide strong assurance</a:t>
            </a:r>
          </a:p>
          <a:p>
            <a:r>
              <a:rPr lang="en-CA" sz="2000" dirty="0"/>
              <a:t>In FDA medical devices, the most complex failure reported required </a:t>
            </a:r>
            <a:r>
              <a:rPr lang="en-US" sz="2000" dirty="0"/>
              <a:t>4-way interaction to trigger</a:t>
            </a:r>
          </a:p>
          <a:p>
            <a:r>
              <a:rPr lang="en-CA" sz="2000" dirty="0"/>
              <a:t>In </a:t>
            </a:r>
            <a:r>
              <a:rPr lang="en-US" sz="2000" dirty="0"/>
              <a:t>avionics software</a:t>
            </a:r>
            <a:r>
              <a:rPr lang="en-CA" sz="2000" dirty="0"/>
              <a:t> applications maximum interactions for fault triggering has been 6</a:t>
            </a:r>
            <a:endParaRPr lang="en-US" sz="20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80</a:t>
            </a:fld>
            <a:endParaRPr lang="en-US" altLang="ja-JP"/>
          </a:p>
        </p:txBody>
      </p:sp>
      <p:pic>
        <p:nvPicPr>
          <p:cNvPr id="6" name="Picture 5"/>
          <p:cNvPicPr>
            <a:picLocks noChangeAspect="1"/>
          </p:cNvPicPr>
          <p:nvPr/>
        </p:nvPicPr>
        <p:blipFill>
          <a:blip r:embed="rId2"/>
          <a:stretch>
            <a:fillRect/>
          </a:stretch>
        </p:blipFill>
        <p:spPr>
          <a:xfrm>
            <a:off x="8028384" y="424188"/>
            <a:ext cx="782250" cy="312667"/>
          </a:xfrm>
          <a:prstGeom prst="rect">
            <a:avLst/>
          </a:prstGeom>
        </p:spPr>
      </p:pic>
      <p:sp>
        <p:nvSpPr>
          <p:cNvPr id="7" name="Rectangle 6">
            <a:extLst>
              <a:ext uri="{FF2B5EF4-FFF2-40B4-BE49-F238E27FC236}">
                <a16:creationId xmlns:a16="http://schemas.microsoft.com/office/drawing/2014/main" id="{002340A7-FE7E-4399-B15F-1E1CE766AC90}"/>
              </a:ext>
            </a:extLst>
          </p:cNvPr>
          <p:cNvSpPr/>
          <p:nvPr/>
        </p:nvSpPr>
        <p:spPr>
          <a:xfrm>
            <a:off x="4263786" y="4941168"/>
            <a:ext cx="4546848" cy="1200329"/>
          </a:xfrm>
          <a:prstGeom prst="rect">
            <a:avLst/>
          </a:prstGeom>
        </p:spPr>
        <p:txBody>
          <a:bodyPr wrap="square">
            <a:spAutoFit/>
          </a:bodyPr>
          <a:lstStyle/>
          <a:p>
            <a:r>
              <a:rPr lang="en-CA" sz="1800" b="0" dirty="0">
                <a:solidFill>
                  <a:srgbClr val="0000FF"/>
                </a:solidFill>
                <a:latin typeface="Arial" panose="020B0604020202020204" pitchFamily="34" charset="0"/>
              </a:rPr>
              <a:t>If all faults are triggered by the interaction of </a:t>
            </a:r>
            <a:r>
              <a:rPr lang="en-CA" sz="1800" b="0" i="1" dirty="0">
                <a:solidFill>
                  <a:srgbClr val="0000FF"/>
                </a:solidFill>
                <a:latin typeface="Arial" panose="020B0604020202020204" pitchFamily="34" charset="0"/>
              </a:rPr>
              <a:t>t </a:t>
            </a:r>
            <a:r>
              <a:rPr lang="en-CA" sz="1800" b="0" dirty="0">
                <a:solidFill>
                  <a:srgbClr val="0000FF"/>
                </a:solidFill>
                <a:latin typeface="Arial" panose="020B0604020202020204" pitchFamily="34" charset="0"/>
              </a:rPr>
              <a:t>or fewer variables, then testing all </a:t>
            </a:r>
            <a:r>
              <a:rPr lang="en-CA" sz="1800" b="0" i="1" dirty="0">
                <a:solidFill>
                  <a:srgbClr val="0000FF"/>
                </a:solidFill>
                <a:latin typeface="Arial" panose="020B0604020202020204" pitchFamily="34" charset="0"/>
              </a:rPr>
              <a:t>t</a:t>
            </a:r>
            <a:r>
              <a:rPr lang="en-CA" sz="1800" b="0" dirty="0">
                <a:solidFill>
                  <a:srgbClr val="0000FF"/>
                </a:solidFill>
                <a:latin typeface="Arial" panose="020B0604020202020204" pitchFamily="34" charset="0"/>
              </a:rPr>
              <a:t>-way combinations can provide strong assurance</a:t>
            </a:r>
            <a:endParaRPr lang="en-US" sz="1800" dirty="0"/>
          </a:p>
        </p:txBody>
      </p:sp>
      <p:pic>
        <p:nvPicPr>
          <p:cNvPr id="8" name="Picture 7">
            <a:extLst>
              <a:ext uri="{FF2B5EF4-FFF2-40B4-BE49-F238E27FC236}">
                <a16:creationId xmlns:a16="http://schemas.microsoft.com/office/drawing/2014/main" id="{83EA8F72-2516-4099-A49D-7800F1F24F31}"/>
              </a:ext>
            </a:extLst>
          </p:cNvPr>
          <p:cNvPicPr>
            <a:picLocks noChangeAspect="1"/>
          </p:cNvPicPr>
          <p:nvPr/>
        </p:nvPicPr>
        <p:blipFill>
          <a:blip r:embed="rId3"/>
          <a:stretch>
            <a:fillRect/>
          </a:stretch>
        </p:blipFill>
        <p:spPr>
          <a:xfrm>
            <a:off x="4117133" y="1568077"/>
            <a:ext cx="4693501" cy="3316500"/>
          </a:xfrm>
          <a:prstGeom prst="rect">
            <a:avLst/>
          </a:prstGeom>
        </p:spPr>
      </p:pic>
    </p:spTree>
    <p:extLst>
      <p:ext uri="{BB962C8B-B14F-4D97-AF65-F5344CB8AC3E}">
        <p14:creationId xmlns:p14="http://schemas.microsoft.com/office/powerpoint/2010/main" val="1091277186"/>
      </p:ext>
    </p:extLst>
  </p:cSld>
  <p:clrMapOvr>
    <a:masterClrMapping/>
  </p:clrMapOvr>
  <p:transition>
    <p:dissolv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81</a:t>
            </a:fld>
            <a:endParaRPr lang="en-US" altLang="ja-JP" dirty="0"/>
          </a:p>
        </p:txBody>
      </p:sp>
      <p:sp>
        <p:nvSpPr>
          <p:cNvPr id="4" name="Subtitle 3"/>
          <p:cNvSpPr>
            <a:spLocks noGrp="1"/>
          </p:cNvSpPr>
          <p:nvPr>
            <p:ph type="subTitle" idx="1"/>
          </p:nvPr>
        </p:nvSpPr>
        <p:spPr/>
        <p:txBody>
          <a:bodyPr/>
          <a:lstStyle/>
          <a:p>
            <a:r>
              <a:rPr lang="en-US" dirty="0"/>
              <a:t>Profile-based Testing</a:t>
            </a:r>
            <a:endParaRPr lang="en-CA" dirty="0"/>
          </a:p>
        </p:txBody>
      </p:sp>
      <p:sp>
        <p:nvSpPr>
          <p:cNvPr id="5" name="Title 4"/>
          <p:cNvSpPr>
            <a:spLocks noGrp="1"/>
          </p:cNvSpPr>
          <p:nvPr>
            <p:ph type="ctrTitle"/>
          </p:nvPr>
        </p:nvSpPr>
        <p:spPr/>
        <p:txBody>
          <a:bodyPr/>
          <a:lstStyle/>
          <a:p>
            <a:r>
              <a:rPr lang="en-US" dirty="0"/>
              <a:t>Section 5</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1162897890"/>
      </p:ext>
    </p:extLst>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dirty="0"/>
          </a:p>
        </p:txBody>
      </p:sp>
      <p:sp>
        <p:nvSpPr>
          <p:cNvPr id="6" name="Slide Number Placeholder 5"/>
          <p:cNvSpPr>
            <a:spLocks noGrp="1"/>
          </p:cNvSpPr>
          <p:nvPr>
            <p:ph type="sldNum" sz="quarter" idx="12"/>
          </p:nvPr>
        </p:nvSpPr>
        <p:spPr/>
        <p:txBody>
          <a:bodyPr/>
          <a:lstStyle/>
          <a:p>
            <a:fld id="{95871A1C-5532-4692-98C2-CDC873A56C92}" type="slidenum">
              <a:rPr lang="ja-JP" altLang="en-US"/>
              <a:pPr/>
              <a:t>82</a:t>
            </a:fld>
            <a:endParaRPr lang="en-US" altLang="ja-JP" dirty="0"/>
          </a:p>
        </p:txBody>
      </p:sp>
      <p:sp>
        <p:nvSpPr>
          <p:cNvPr id="987138" name="Rectangle 2"/>
          <p:cNvSpPr>
            <a:spLocks noGrp="1" noChangeArrowheads="1"/>
          </p:cNvSpPr>
          <p:nvPr>
            <p:ph type="title"/>
          </p:nvPr>
        </p:nvSpPr>
        <p:spPr/>
        <p:txBody>
          <a:bodyPr/>
          <a:lstStyle/>
          <a:p>
            <a:r>
              <a:rPr lang="en-US" altLang="ja-JP" sz="3600" dirty="0">
                <a:ea typeface="ＭＳ Ｐゴシック" charset="-128"/>
              </a:rPr>
              <a:t>Definition: Profile</a:t>
            </a:r>
          </a:p>
        </p:txBody>
      </p:sp>
      <p:sp>
        <p:nvSpPr>
          <p:cNvPr id="987139" name="Rectangle 3"/>
          <p:cNvSpPr>
            <a:spLocks noGrp="1" noChangeArrowheads="1"/>
          </p:cNvSpPr>
          <p:nvPr>
            <p:ph type="body" idx="1"/>
          </p:nvPr>
        </p:nvSpPr>
        <p:spPr>
          <a:xfrm>
            <a:off x="900113" y="1560513"/>
            <a:ext cx="8001000" cy="4349750"/>
          </a:xfrm>
        </p:spPr>
        <p:txBody>
          <a:bodyPr/>
          <a:lstStyle/>
          <a:p>
            <a:r>
              <a:rPr lang="en-US" altLang="ja-JP" sz="2800" b="1" dirty="0">
                <a:solidFill>
                  <a:srgbClr val="CC3300"/>
                </a:solidFill>
                <a:effectLst>
                  <a:outerShdw blurRad="38100" dist="38100" dir="2700000" algn="tl">
                    <a:srgbClr val="C0C0C0"/>
                  </a:outerShdw>
                </a:effectLst>
                <a:ea typeface="ＭＳ Ｐゴシック" charset="-128"/>
              </a:rPr>
              <a:t>Profile</a:t>
            </a:r>
            <a:r>
              <a:rPr lang="en-US" altLang="ja-JP" sz="2800" dirty="0">
                <a:ea typeface="ＭＳ Ｐゴシック" charset="-128"/>
              </a:rPr>
              <a:t> for a phenomenon is a set of disjoint alternatives called “elements” or “features” that represent that phenomenon together with their occurrence probabilities.</a:t>
            </a:r>
          </a:p>
          <a:p>
            <a:r>
              <a:rPr lang="en-US" altLang="ja-JP" sz="2800" b="1" dirty="0">
                <a:solidFill>
                  <a:srgbClr val="CC3300"/>
                </a:solidFill>
                <a:effectLst>
                  <a:outerShdw blurRad="38100" dist="38100" dir="2700000" algn="tl">
                    <a:srgbClr val="C0C0C0"/>
                  </a:outerShdw>
                </a:effectLst>
                <a:ea typeface="ＭＳ Ｐゴシック" charset="-128"/>
              </a:rPr>
              <a:t>Example:</a:t>
            </a:r>
            <a:r>
              <a:rPr lang="en-US" altLang="ja-JP" sz="2800" dirty="0">
                <a:ea typeface="ＭＳ Ｐゴシック" charset="-128"/>
              </a:rPr>
              <a:t> </a:t>
            </a:r>
          </a:p>
          <a:p>
            <a:pPr lvl="1"/>
            <a:r>
              <a:rPr lang="en-US" altLang="ja-JP" sz="2400" dirty="0">
                <a:ea typeface="ＭＳ Ｐゴシック" charset="-128"/>
              </a:rPr>
              <a:t>If alternative A occurs 30% of time; B occurs 20% of time and C occurs 50% of time, the profile is</a:t>
            </a:r>
          </a:p>
          <a:p>
            <a:pPr lvl="1">
              <a:buFont typeface="Wingdings" pitchFamily="2" charset="2"/>
              <a:buNone/>
            </a:pPr>
            <a:r>
              <a:rPr lang="en-US" altLang="ja-JP" sz="2400" dirty="0">
                <a:ea typeface="ＭＳ Ｐゴシック" charset="-128"/>
              </a:rPr>
              <a:t>	A	0.3</a:t>
            </a:r>
          </a:p>
          <a:p>
            <a:pPr lvl="1">
              <a:buFont typeface="Wingdings" pitchFamily="2" charset="2"/>
              <a:buNone/>
            </a:pPr>
            <a:r>
              <a:rPr lang="en-US" altLang="ja-JP" sz="2400" dirty="0">
                <a:ea typeface="ＭＳ Ｐゴシック" charset="-128"/>
              </a:rPr>
              <a:t>	B	0.2</a:t>
            </a:r>
          </a:p>
          <a:p>
            <a:pPr lvl="1">
              <a:buFont typeface="Wingdings" pitchFamily="2" charset="2"/>
              <a:buNone/>
            </a:pPr>
            <a:r>
              <a:rPr lang="en-US" altLang="ja-JP" sz="2400" dirty="0">
                <a:ea typeface="ＭＳ Ｐゴシック" charset="-128"/>
              </a:rPr>
              <a:t>	C	0.5</a:t>
            </a:r>
            <a:endParaRPr lang="en-US" altLang="ja-JP" sz="2000" dirty="0">
              <a:ea typeface="ＭＳ Ｐゴシック" charset="-128"/>
            </a:endParaRPr>
          </a:p>
        </p:txBody>
      </p:sp>
    </p:spTree>
    <p:extLst>
      <p:ext uri="{BB962C8B-B14F-4D97-AF65-F5344CB8AC3E}">
        <p14:creationId xmlns:p14="http://schemas.microsoft.com/office/powerpoint/2010/main" val="381156528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7139">
                                            <p:txEl>
                                              <p:pRg st="0" end="0"/>
                                            </p:txEl>
                                          </p:spTgt>
                                        </p:tgtEl>
                                        <p:attrNameLst>
                                          <p:attrName>style.visibility</p:attrName>
                                        </p:attrNameLst>
                                      </p:cBhvr>
                                      <p:to>
                                        <p:strVal val="visible"/>
                                      </p:to>
                                    </p:set>
                                    <p:anim calcmode="lin" valueType="num">
                                      <p:cBhvr additive="base">
                                        <p:cTn id="7" dur="500" fill="hold"/>
                                        <p:tgtEl>
                                          <p:spTgt spid="987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7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7139">
                                            <p:txEl>
                                              <p:pRg st="1" end="1"/>
                                            </p:txEl>
                                          </p:spTgt>
                                        </p:tgtEl>
                                        <p:attrNameLst>
                                          <p:attrName>style.visibility</p:attrName>
                                        </p:attrNameLst>
                                      </p:cBhvr>
                                      <p:to>
                                        <p:strVal val="visible"/>
                                      </p:to>
                                    </p:set>
                                    <p:anim calcmode="lin" valueType="num">
                                      <p:cBhvr additive="base">
                                        <p:cTn id="13" dur="500" fill="hold"/>
                                        <p:tgtEl>
                                          <p:spTgt spid="987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713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87139">
                                            <p:txEl>
                                              <p:pRg st="2" end="2"/>
                                            </p:txEl>
                                          </p:spTgt>
                                        </p:tgtEl>
                                        <p:attrNameLst>
                                          <p:attrName>style.visibility</p:attrName>
                                        </p:attrNameLst>
                                      </p:cBhvr>
                                      <p:to>
                                        <p:strVal val="visible"/>
                                      </p:to>
                                    </p:set>
                                    <p:anim calcmode="lin" valueType="num">
                                      <p:cBhvr additive="base">
                                        <p:cTn id="17" dur="500" fill="hold"/>
                                        <p:tgtEl>
                                          <p:spTgt spid="98713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8713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87139">
                                            <p:txEl>
                                              <p:pRg st="3" end="3"/>
                                            </p:txEl>
                                          </p:spTgt>
                                        </p:tgtEl>
                                        <p:attrNameLst>
                                          <p:attrName>style.visibility</p:attrName>
                                        </p:attrNameLst>
                                      </p:cBhvr>
                                      <p:to>
                                        <p:strVal val="visible"/>
                                      </p:to>
                                    </p:set>
                                    <p:anim calcmode="lin" valueType="num">
                                      <p:cBhvr additive="base">
                                        <p:cTn id="21" dur="500" fill="hold"/>
                                        <p:tgtEl>
                                          <p:spTgt spid="98713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8713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87139">
                                            <p:txEl>
                                              <p:pRg st="4" end="4"/>
                                            </p:txEl>
                                          </p:spTgt>
                                        </p:tgtEl>
                                        <p:attrNameLst>
                                          <p:attrName>style.visibility</p:attrName>
                                        </p:attrNameLst>
                                      </p:cBhvr>
                                      <p:to>
                                        <p:strVal val="visible"/>
                                      </p:to>
                                    </p:set>
                                    <p:anim calcmode="lin" valueType="num">
                                      <p:cBhvr additive="base">
                                        <p:cTn id="25" dur="500" fill="hold"/>
                                        <p:tgtEl>
                                          <p:spTgt spid="98713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7139">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87139">
                                            <p:txEl>
                                              <p:pRg st="5" end="5"/>
                                            </p:txEl>
                                          </p:spTgt>
                                        </p:tgtEl>
                                        <p:attrNameLst>
                                          <p:attrName>style.visibility</p:attrName>
                                        </p:attrNameLst>
                                      </p:cBhvr>
                                      <p:to>
                                        <p:strVal val="visible"/>
                                      </p:to>
                                    </p:set>
                                    <p:anim calcmode="lin" valueType="num">
                                      <p:cBhvr additive="base">
                                        <p:cTn id="29" dur="500" fill="hold"/>
                                        <p:tgtEl>
                                          <p:spTgt spid="987139">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871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13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ja-JP" altLang="en-US"/>
              <a:t>far@ucalgary.ca</a:t>
            </a:r>
            <a:endParaRPr lang="en-US" altLang="ja-JP" dirty="0"/>
          </a:p>
        </p:txBody>
      </p:sp>
      <p:sp>
        <p:nvSpPr>
          <p:cNvPr id="9" name="Slide Number Placeholder 6"/>
          <p:cNvSpPr>
            <a:spLocks noGrp="1"/>
          </p:cNvSpPr>
          <p:nvPr>
            <p:ph type="sldNum" sz="quarter" idx="12"/>
          </p:nvPr>
        </p:nvSpPr>
        <p:spPr/>
        <p:txBody>
          <a:bodyPr/>
          <a:lstStyle/>
          <a:p>
            <a:fld id="{26DB9454-5EC3-4479-BA7E-4C3DD264BFF4}" type="slidenum">
              <a:rPr lang="ja-JP" altLang="en-US"/>
              <a:pPr/>
              <a:t>83</a:t>
            </a:fld>
            <a:endParaRPr lang="en-US" altLang="ja-JP" dirty="0"/>
          </a:p>
        </p:txBody>
      </p:sp>
      <p:sp>
        <p:nvSpPr>
          <p:cNvPr id="988162" name="Rectangle 2"/>
          <p:cNvSpPr>
            <a:spLocks noGrp="1" noChangeArrowheads="1"/>
          </p:cNvSpPr>
          <p:nvPr>
            <p:ph type="title"/>
          </p:nvPr>
        </p:nvSpPr>
        <p:spPr/>
        <p:txBody>
          <a:bodyPr/>
          <a:lstStyle/>
          <a:p>
            <a:r>
              <a:rPr lang="en-US" altLang="ja-JP" sz="3600" dirty="0">
                <a:ea typeface="ＭＳ Ｐゴシック" charset="-128"/>
              </a:rPr>
              <a:t>Definition: Operational Profile</a:t>
            </a:r>
          </a:p>
        </p:txBody>
      </p:sp>
      <p:sp>
        <p:nvSpPr>
          <p:cNvPr id="988163" name="Rectangle 3"/>
          <p:cNvSpPr>
            <a:spLocks noGrp="1" noChangeArrowheads="1"/>
          </p:cNvSpPr>
          <p:nvPr>
            <p:ph type="body" sz="half" idx="1"/>
          </p:nvPr>
        </p:nvSpPr>
        <p:spPr>
          <a:xfrm>
            <a:off x="1000100" y="1714488"/>
            <a:ext cx="2879725" cy="4246560"/>
          </a:xfrm>
          <a:solidFill>
            <a:schemeClr val="accent2">
              <a:lumMod val="20000"/>
              <a:lumOff val="80000"/>
            </a:schemeClr>
          </a:solidFill>
          <a:ln>
            <a:solidFill>
              <a:schemeClr val="accent6">
                <a:lumMod val="50000"/>
              </a:schemeClr>
            </a:solidFill>
          </a:ln>
          <a:effectLst>
            <a:outerShdw blurRad="63500" sx="102000" sy="102000" algn="ctr" rotWithShape="0">
              <a:prstClr val="black">
                <a:alpha val="40000"/>
              </a:prstClr>
            </a:outerShdw>
          </a:effectLst>
        </p:spPr>
        <p:txBody>
          <a:bodyPr/>
          <a:lstStyle/>
          <a:p>
            <a:r>
              <a:rPr lang="en-US" altLang="ja-JP" sz="2800" b="1" dirty="0">
                <a:solidFill>
                  <a:srgbClr val="800000"/>
                </a:solidFill>
                <a:effectLst>
                  <a:outerShdw blurRad="38100" dist="38100" dir="2700000" algn="tl">
                    <a:srgbClr val="C0C0C0"/>
                  </a:outerShdw>
                </a:effectLst>
                <a:ea typeface="ＭＳ Ｐゴシック" charset="-128"/>
              </a:rPr>
              <a:t>Operational Profile</a:t>
            </a:r>
            <a:r>
              <a:rPr lang="en-US" altLang="ja-JP" sz="2800" dirty="0">
                <a:ea typeface="ＭＳ Ｐゴシック" charset="-128"/>
              </a:rPr>
              <a:t> is the set of operations (operation names and frequencies) and their probabilities of occurrences</a:t>
            </a:r>
          </a:p>
          <a:p>
            <a:endParaRPr lang="en-US" altLang="ja-JP" sz="2400" dirty="0">
              <a:ea typeface="ＭＳ Ｐゴシック" charset="-128"/>
            </a:endParaRPr>
          </a:p>
        </p:txBody>
      </p:sp>
      <p:pic>
        <p:nvPicPr>
          <p:cNvPr id="988164" name="Picture 4" descr="mso422BA"/>
          <p:cNvPicPr>
            <a:picLocks noGrp="1" noChangeAspect="1" noChangeArrowheads="1"/>
          </p:cNvPicPr>
          <p:nvPr>
            <p:ph sz="half" idx="2"/>
          </p:nvPr>
        </p:nvPicPr>
        <p:blipFill>
          <a:blip r:embed="rId2" cstate="print"/>
          <a:srcRect l="2498" r="2908" b="3595"/>
          <a:stretch>
            <a:fillRect/>
          </a:stretch>
        </p:blipFill>
        <p:spPr>
          <a:xfrm>
            <a:off x="3924300" y="2276475"/>
            <a:ext cx="4824413" cy="3241675"/>
          </a:xfrm>
          <a:noFill/>
          <a:ln/>
        </p:spPr>
      </p:pic>
      <p:sp>
        <p:nvSpPr>
          <p:cNvPr id="988165" name="Rectangle 5"/>
          <p:cNvSpPr>
            <a:spLocks noChangeArrowheads="1"/>
          </p:cNvSpPr>
          <p:nvPr/>
        </p:nvSpPr>
        <p:spPr bwMode="auto">
          <a:xfrm>
            <a:off x="3995738" y="1557338"/>
            <a:ext cx="2663825" cy="720725"/>
          </a:xfrm>
          <a:prstGeom prst="rect">
            <a:avLst/>
          </a:prstGeom>
          <a:noFill/>
          <a:ln w="9525">
            <a:noFill/>
            <a:miter lim="800000"/>
            <a:headEnd/>
            <a:tailEnd/>
          </a:ln>
          <a:effectLst/>
        </p:spPr>
        <p:txBody>
          <a:bodyPr/>
          <a:lstStyle/>
          <a:p>
            <a:pPr marL="342900" indent="-342900">
              <a:spcBef>
                <a:spcPct val="20000"/>
              </a:spcBef>
              <a:buClr>
                <a:schemeClr val="folHlink"/>
              </a:buClr>
              <a:buSzPct val="60000"/>
              <a:buFont typeface="Wingdings" pitchFamily="2" charset="2"/>
              <a:buChar char="n"/>
            </a:pPr>
            <a:r>
              <a:rPr lang="en-US" altLang="ja-JP" sz="2800" dirty="0">
                <a:solidFill>
                  <a:srgbClr val="800000"/>
                </a:solidFill>
                <a:effectLst>
                  <a:outerShdw blurRad="38100" dist="38100" dir="2700000" algn="tl">
                    <a:srgbClr val="C0C0C0"/>
                  </a:outerShdw>
                </a:effectLst>
                <a:latin typeface="Times New Roman" pitchFamily="18" charset="0"/>
              </a:rPr>
              <a:t>Example:</a:t>
            </a:r>
            <a:r>
              <a:rPr lang="en-US" altLang="ja-JP" sz="2800" b="0" dirty="0">
                <a:latin typeface="Times New Roman" pitchFamily="18" charset="0"/>
              </a:rPr>
              <a:t> </a:t>
            </a:r>
            <a:endParaRPr lang="en-US" altLang="ja-JP" b="0" dirty="0">
              <a:latin typeface="Times New Roman" pitchFamily="18" charset="0"/>
            </a:endParaRPr>
          </a:p>
        </p:txBody>
      </p:sp>
      <p:sp>
        <p:nvSpPr>
          <p:cNvPr id="988166" name="Text Box 6"/>
          <p:cNvSpPr txBox="1">
            <a:spLocks noChangeArrowheads="1"/>
          </p:cNvSpPr>
          <p:nvPr/>
        </p:nvSpPr>
        <p:spPr bwMode="auto">
          <a:xfrm>
            <a:off x="6659563" y="6107113"/>
            <a:ext cx="2016125" cy="274637"/>
          </a:xfrm>
          <a:prstGeom prst="rect">
            <a:avLst/>
          </a:prstGeom>
          <a:noFill/>
          <a:ln w="9525">
            <a:noFill/>
            <a:miter lim="800000"/>
            <a:headEnd/>
            <a:tailEnd/>
          </a:ln>
          <a:effectLst/>
        </p:spPr>
        <p:txBody>
          <a:bodyPr>
            <a:spAutoFit/>
          </a:bodyPr>
          <a:lstStyle/>
          <a:p>
            <a:pPr>
              <a:spcBef>
                <a:spcPct val="50000"/>
              </a:spcBef>
            </a:pPr>
            <a:r>
              <a:rPr lang="en-CA" sz="1200" i="1" dirty="0">
                <a:solidFill>
                  <a:schemeClr val="folHlink"/>
                </a:solidFill>
                <a:latin typeface="Times New Roman" pitchFamily="18" charset="0"/>
              </a:rPr>
              <a:t>Example From </a:t>
            </a:r>
            <a:r>
              <a:rPr lang="en-CA" sz="1200" i="1" dirty="0" err="1">
                <a:solidFill>
                  <a:schemeClr val="folHlink"/>
                </a:solidFill>
                <a:latin typeface="Times New Roman" pitchFamily="18" charset="0"/>
              </a:rPr>
              <a:t>Musa’s</a:t>
            </a:r>
            <a:r>
              <a:rPr lang="en-CA" sz="1200" i="1">
                <a:solidFill>
                  <a:schemeClr val="folHlink"/>
                </a:solidFill>
                <a:latin typeface="Times New Roman" pitchFamily="18" charset="0"/>
              </a:rPr>
              <a:t> book</a:t>
            </a:r>
          </a:p>
        </p:txBody>
      </p:sp>
    </p:spTree>
    <p:extLst>
      <p:ext uri="{BB962C8B-B14F-4D97-AF65-F5344CB8AC3E}">
        <p14:creationId xmlns:p14="http://schemas.microsoft.com/office/powerpoint/2010/main" val="292919038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88164"/>
                                        </p:tgtEl>
                                        <p:attrNameLst>
                                          <p:attrName>style.visibility</p:attrName>
                                        </p:attrNameLst>
                                      </p:cBhvr>
                                      <p:to>
                                        <p:strVal val="visible"/>
                                      </p:to>
                                    </p:set>
                                    <p:animEffect transition="in" filter="dissolve">
                                      <p:cBhvr>
                                        <p:cTn id="7" dur="500"/>
                                        <p:tgtEl>
                                          <p:spTgt spid="98816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8165"/>
                                        </p:tgtEl>
                                        <p:attrNameLst>
                                          <p:attrName>style.visibility</p:attrName>
                                        </p:attrNameLst>
                                      </p:cBhvr>
                                      <p:to>
                                        <p:strVal val="visible"/>
                                      </p:to>
                                    </p:set>
                                    <p:animEffect transition="in" filter="dissolve">
                                      <p:cBhvr>
                                        <p:cTn id="10" dur="500"/>
                                        <p:tgtEl>
                                          <p:spTgt spid="98816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88166"/>
                                        </p:tgtEl>
                                        <p:attrNameLst>
                                          <p:attrName>style.visibility</p:attrName>
                                        </p:attrNameLst>
                                      </p:cBhvr>
                                      <p:to>
                                        <p:strVal val="visible"/>
                                      </p:to>
                                    </p:set>
                                    <p:animEffect transition="in" filter="dissolve">
                                      <p:cBhvr>
                                        <p:cTn id="13" dur="500"/>
                                        <p:tgtEl>
                                          <p:spTgt spid="988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5" grpId="0"/>
      <p:bldP spid="98816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E348B882-8A85-4AA3-AE8C-EEEA7B5A584D}" type="slidenum">
              <a:rPr lang="ja-JP" altLang="en-US"/>
              <a:pPr/>
              <a:t>84</a:t>
            </a:fld>
            <a:endParaRPr lang="en-US" altLang="ja-JP" dirty="0"/>
          </a:p>
        </p:txBody>
      </p:sp>
      <p:sp>
        <p:nvSpPr>
          <p:cNvPr id="999426" name="Rectangle 2"/>
          <p:cNvSpPr>
            <a:spLocks noGrp="1" noChangeArrowheads="1"/>
          </p:cNvSpPr>
          <p:nvPr>
            <p:ph type="title"/>
          </p:nvPr>
        </p:nvSpPr>
        <p:spPr/>
        <p:txBody>
          <a:bodyPr/>
          <a:lstStyle/>
          <a:p>
            <a:r>
              <a:rPr lang="en-US" altLang="ja-JP" sz="3600">
                <a:ea typeface="ＭＳ Ｐゴシック" charset="-128"/>
              </a:rPr>
              <a:t>Representation</a:t>
            </a:r>
          </a:p>
        </p:txBody>
      </p:sp>
      <p:sp>
        <p:nvSpPr>
          <p:cNvPr id="999427" name="Rectangle 3"/>
          <p:cNvSpPr>
            <a:spLocks noGrp="1" noChangeArrowheads="1"/>
          </p:cNvSpPr>
          <p:nvPr>
            <p:ph type="body" idx="1"/>
          </p:nvPr>
        </p:nvSpPr>
        <p:spPr>
          <a:xfrm>
            <a:off x="900113" y="1560513"/>
            <a:ext cx="8001000" cy="4349750"/>
          </a:xfrm>
        </p:spPr>
        <p:txBody>
          <a:bodyPr/>
          <a:lstStyle/>
          <a:p>
            <a:r>
              <a:rPr lang="en-US" altLang="ja-JP" sz="3600">
                <a:ea typeface="ＭＳ Ｐゴシック" charset="-128"/>
              </a:rPr>
              <a:t>Representing Operational Profile:</a:t>
            </a:r>
          </a:p>
          <a:p>
            <a:pPr lvl="1"/>
            <a:r>
              <a:rPr lang="en-US" altLang="ja-JP" sz="3200">
                <a:ea typeface="ＭＳ Ｐゴシック" charset="-128"/>
              </a:rPr>
              <a:t>Tabular representation</a:t>
            </a:r>
          </a:p>
          <a:p>
            <a:pPr lvl="1"/>
            <a:r>
              <a:rPr lang="en-US" altLang="ja-JP" sz="3200">
                <a:ea typeface="ＭＳ Ｐゴシック" charset="-128"/>
              </a:rPr>
              <a:t>Graphical representation</a:t>
            </a:r>
            <a:endParaRPr lang="en-US" altLang="ja-JP">
              <a:ea typeface="ＭＳ Ｐゴシック" charset="-128"/>
            </a:endParaRPr>
          </a:p>
        </p:txBody>
      </p:sp>
    </p:spTree>
    <p:extLst>
      <p:ext uri="{BB962C8B-B14F-4D97-AF65-F5344CB8AC3E}">
        <p14:creationId xmlns:p14="http://schemas.microsoft.com/office/powerpoint/2010/main" val="1862614805"/>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r>
              <a:rPr lang="ja-JP" altLang="en-US"/>
              <a:t>far@ucalgary.ca</a:t>
            </a:r>
            <a:endParaRPr lang="en-US" altLang="ja-JP"/>
          </a:p>
        </p:txBody>
      </p:sp>
      <p:sp>
        <p:nvSpPr>
          <p:cNvPr id="8" name="Slide Number Placeholder 6"/>
          <p:cNvSpPr>
            <a:spLocks noGrp="1"/>
          </p:cNvSpPr>
          <p:nvPr>
            <p:ph type="sldNum" sz="quarter" idx="12"/>
          </p:nvPr>
        </p:nvSpPr>
        <p:spPr/>
        <p:txBody>
          <a:bodyPr/>
          <a:lstStyle/>
          <a:p>
            <a:fld id="{7CD7D07F-AACA-41F6-B272-155D7C6E0547}" type="slidenum">
              <a:rPr lang="ja-JP" altLang="en-US"/>
              <a:pPr/>
              <a:t>85</a:t>
            </a:fld>
            <a:endParaRPr lang="en-US" altLang="ja-JP"/>
          </a:p>
        </p:txBody>
      </p:sp>
      <p:sp>
        <p:nvSpPr>
          <p:cNvPr id="1000450" name="Rectangle 2"/>
          <p:cNvSpPr>
            <a:spLocks noGrp="1" noChangeArrowheads="1"/>
          </p:cNvSpPr>
          <p:nvPr>
            <p:ph type="title"/>
          </p:nvPr>
        </p:nvSpPr>
        <p:spPr/>
        <p:txBody>
          <a:bodyPr/>
          <a:lstStyle/>
          <a:p>
            <a:r>
              <a:rPr lang="en-US" altLang="ja-JP">
                <a:ea typeface="ＭＳ Ｐゴシック" charset="-128"/>
              </a:rPr>
              <a:t>Representation: Tabular</a:t>
            </a:r>
          </a:p>
        </p:txBody>
      </p:sp>
      <p:sp>
        <p:nvSpPr>
          <p:cNvPr id="1000451" name="Rectangle 3"/>
          <p:cNvSpPr>
            <a:spLocks noGrp="1" noChangeArrowheads="1"/>
          </p:cNvSpPr>
          <p:nvPr>
            <p:ph type="body" sz="half" idx="1"/>
          </p:nvPr>
        </p:nvSpPr>
        <p:spPr>
          <a:xfrm>
            <a:off x="755650" y="1600200"/>
            <a:ext cx="7632700" cy="1973263"/>
          </a:xfrm>
        </p:spPr>
        <p:txBody>
          <a:bodyPr/>
          <a:lstStyle/>
          <a:p>
            <a:r>
              <a:rPr lang="en-US" altLang="ja-JP" sz="2800">
                <a:solidFill>
                  <a:srgbClr val="CC3300"/>
                </a:solidFill>
                <a:ea typeface="ＭＳ Ｐゴシック" charset="-128"/>
              </a:rPr>
              <a:t>Tabular representation</a:t>
            </a:r>
            <a:r>
              <a:rPr lang="en-US" altLang="ja-JP" sz="2800">
                <a:ea typeface="ＭＳ Ｐゴシック" charset="-128"/>
              </a:rPr>
              <a:t> is composed of a list of operation names and their probability of occurrence.</a:t>
            </a:r>
          </a:p>
        </p:txBody>
      </p:sp>
      <p:graphicFrame>
        <p:nvGraphicFramePr>
          <p:cNvPr id="1000452" name="Object 4"/>
          <p:cNvGraphicFramePr>
            <a:graphicFrameLocks noGrp="1" noChangeAspect="1"/>
          </p:cNvGraphicFramePr>
          <p:nvPr>
            <p:ph sz="half" idx="2"/>
          </p:nvPr>
        </p:nvGraphicFramePr>
        <p:xfrm>
          <a:off x="1331913" y="3149600"/>
          <a:ext cx="7129462" cy="2655888"/>
        </p:xfrm>
        <a:graphic>
          <a:graphicData uri="http://schemas.openxmlformats.org/presentationml/2006/ole">
            <mc:AlternateContent xmlns:mc="http://schemas.openxmlformats.org/markup-compatibility/2006">
              <mc:Choice xmlns:v="urn:schemas-microsoft-com:vml" Requires="v">
                <p:oleObj spid="_x0000_s12321" name="Photo Editor Photo" r:id="rId3" imgW="19247619" imgH="7171429" progId="">
                  <p:embed/>
                </p:oleObj>
              </mc:Choice>
              <mc:Fallback>
                <p:oleObj name="Photo Editor Photo" r:id="rId3" imgW="19247619" imgH="7171429" progId="">
                  <p:embed/>
                  <p:pic>
                    <p:nvPicPr>
                      <p:cNvPr id="0" name=""/>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31913" y="3149600"/>
                        <a:ext cx="7129462" cy="2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0453" name="Text Box 5"/>
          <p:cNvSpPr txBox="1">
            <a:spLocks noChangeArrowheads="1"/>
          </p:cNvSpPr>
          <p:nvPr/>
        </p:nvSpPr>
        <p:spPr bwMode="auto">
          <a:xfrm>
            <a:off x="5508625" y="6092825"/>
            <a:ext cx="3176588" cy="274638"/>
          </a:xfrm>
          <a:prstGeom prst="rect">
            <a:avLst/>
          </a:prstGeom>
          <a:noFill/>
          <a:ln w="9525">
            <a:noFill/>
            <a:miter lim="800000"/>
            <a:headEnd/>
            <a:tailEnd/>
          </a:ln>
          <a:effectLst/>
        </p:spPr>
        <p:txBody>
          <a:bodyPr wrap="none">
            <a:spAutoFit/>
          </a:bodyPr>
          <a:lstStyle/>
          <a:p>
            <a:r>
              <a:rPr lang="en-CA" sz="1200" b="0">
                <a:solidFill>
                  <a:srgbClr val="800000"/>
                </a:solidFill>
              </a:rPr>
              <a:t>Table from </a:t>
            </a:r>
            <a:r>
              <a:rPr lang="en-CA" sz="1200" b="0" i="1">
                <a:solidFill>
                  <a:srgbClr val="800000"/>
                </a:solidFill>
              </a:rPr>
              <a:t>Reliability Engineering Handbook</a:t>
            </a:r>
          </a:p>
        </p:txBody>
      </p:sp>
    </p:spTree>
    <p:extLst>
      <p:ext uri="{BB962C8B-B14F-4D97-AF65-F5344CB8AC3E}">
        <p14:creationId xmlns:p14="http://schemas.microsoft.com/office/powerpoint/2010/main" val="701390590"/>
      </p:ext>
    </p:extLst>
  </p:cSld>
  <p:clrMapOvr>
    <a:masterClrMapping/>
  </p:clrMapOvr>
  <p:transition>
    <p:dissolv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ja-JP" altLang="en-US"/>
              <a:t>far@ucalgary.ca</a:t>
            </a:r>
            <a:endParaRPr lang="en-US" altLang="ja-JP"/>
          </a:p>
        </p:txBody>
      </p:sp>
      <p:sp>
        <p:nvSpPr>
          <p:cNvPr id="9" name="Slide Number Placeholder 6"/>
          <p:cNvSpPr>
            <a:spLocks noGrp="1"/>
          </p:cNvSpPr>
          <p:nvPr>
            <p:ph type="sldNum" sz="quarter" idx="12"/>
          </p:nvPr>
        </p:nvSpPr>
        <p:spPr/>
        <p:txBody>
          <a:bodyPr/>
          <a:lstStyle/>
          <a:p>
            <a:fld id="{CF609AD9-FB0C-442B-B0CD-C326F4D718AF}" type="slidenum">
              <a:rPr lang="ja-JP" altLang="en-US"/>
              <a:pPr/>
              <a:t>86</a:t>
            </a:fld>
            <a:endParaRPr lang="en-US" altLang="ja-JP"/>
          </a:p>
        </p:txBody>
      </p:sp>
      <p:sp>
        <p:nvSpPr>
          <p:cNvPr id="1001474" name="Rectangle 2"/>
          <p:cNvSpPr>
            <a:spLocks noGrp="1" noChangeArrowheads="1"/>
          </p:cNvSpPr>
          <p:nvPr>
            <p:ph type="title"/>
          </p:nvPr>
        </p:nvSpPr>
        <p:spPr/>
        <p:txBody>
          <a:bodyPr/>
          <a:lstStyle/>
          <a:p>
            <a:r>
              <a:rPr lang="en-US" altLang="ja-JP">
                <a:ea typeface="ＭＳ Ｐゴシック" charset="-128"/>
              </a:rPr>
              <a:t>Representation: Graphical</a:t>
            </a:r>
          </a:p>
        </p:txBody>
      </p:sp>
      <p:sp>
        <p:nvSpPr>
          <p:cNvPr id="1001475" name="Rectangle 3"/>
          <p:cNvSpPr>
            <a:spLocks noGrp="1" noChangeArrowheads="1"/>
          </p:cNvSpPr>
          <p:nvPr>
            <p:ph type="body" sz="half" idx="1"/>
          </p:nvPr>
        </p:nvSpPr>
        <p:spPr>
          <a:xfrm>
            <a:off x="755650" y="1600200"/>
            <a:ext cx="4176713" cy="4532313"/>
          </a:xfrm>
        </p:spPr>
        <p:txBody>
          <a:bodyPr/>
          <a:lstStyle/>
          <a:p>
            <a:r>
              <a:rPr lang="en-US" altLang="ja-JP" sz="2800">
                <a:solidFill>
                  <a:srgbClr val="CC3300"/>
                </a:solidFill>
                <a:ea typeface="ＭＳ Ｐゴシック" charset="-128"/>
              </a:rPr>
              <a:t>Graphical representation</a:t>
            </a:r>
            <a:r>
              <a:rPr lang="en-US" altLang="ja-JP" sz="2800">
                <a:ea typeface="ＭＳ Ｐゴシック" charset="-128"/>
              </a:rPr>
              <a:t> is composed of </a:t>
            </a:r>
          </a:p>
          <a:p>
            <a:pPr lvl="1"/>
            <a:r>
              <a:rPr lang="en-US" altLang="ja-JP" sz="2400" b="1" i="1">
                <a:ea typeface="ＭＳ Ｐゴシック" charset="-128"/>
              </a:rPr>
              <a:t>Nodes:</a:t>
            </a:r>
            <a:r>
              <a:rPr lang="en-US" altLang="ja-JP" sz="2400">
                <a:ea typeface="ＭＳ Ｐゴシック" charset="-128"/>
              </a:rPr>
              <a:t> attributes of operations</a:t>
            </a:r>
          </a:p>
          <a:p>
            <a:pPr lvl="1"/>
            <a:r>
              <a:rPr lang="en-US" altLang="ja-JP" sz="2400" b="1" i="1">
                <a:ea typeface="ＭＳ Ｐゴシック" charset="-128"/>
              </a:rPr>
              <a:t>Branches:</a:t>
            </a:r>
            <a:r>
              <a:rPr lang="en-US" altLang="ja-JP" sz="2400">
                <a:ea typeface="ＭＳ Ｐゴシック" charset="-128"/>
              </a:rPr>
              <a:t> values of attributes</a:t>
            </a:r>
          </a:p>
          <a:p>
            <a:pPr lvl="1"/>
            <a:r>
              <a:rPr lang="en-US" altLang="ja-JP" sz="2400" b="1" i="1">
                <a:ea typeface="ＭＳ Ｐゴシック" charset="-128"/>
              </a:rPr>
              <a:t>Occurrence probability:</a:t>
            </a:r>
            <a:r>
              <a:rPr lang="en-US" altLang="ja-JP" sz="2400">
                <a:ea typeface="ＭＳ Ｐゴシック" charset="-128"/>
              </a:rPr>
              <a:t> associated with the branches</a:t>
            </a:r>
          </a:p>
        </p:txBody>
      </p:sp>
      <p:pic>
        <p:nvPicPr>
          <p:cNvPr id="1001476" name="Picture 4" descr="mso680C4"/>
          <p:cNvPicPr>
            <a:picLocks noChangeAspect="1" noChangeArrowheads="1"/>
          </p:cNvPicPr>
          <p:nvPr/>
        </p:nvPicPr>
        <p:blipFill>
          <a:blip r:embed="rId2" cstate="print"/>
          <a:srcRect l="3716" t="5075" r="1837"/>
          <a:stretch>
            <a:fillRect/>
          </a:stretch>
        </p:blipFill>
        <p:spPr bwMode="auto">
          <a:xfrm>
            <a:off x="4932363" y="1628775"/>
            <a:ext cx="3887787" cy="2860675"/>
          </a:xfrm>
          <a:prstGeom prst="rect">
            <a:avLst/>
          </a:prstGeom>
          <a:noFill/>
        </p:spPr>
      </p:pic>
      <p:sp>
        <p:nvSpPr>
          <p:cNvPr id="1001477" name="Text Box 5"/>
          <p:cNvSpPr txBox="1">
            <a:spLocks noChangeArrowheads="1"/>
          </p:cNvSpPr>
          <p:nvPr/>
        </p:nvSpPr>
        <p:spPr bwMode="auto">
          <a:xfrm>
            <a:off x="4932363" y="4540250"/>
            <a:ext cx="3743325" cy="1006475"/>
          </a:xfrm>
          <a:prstGeom prst="rect">
            <a:avLst/>
          </a:prstGeom>
          <a:noFill/>
          <a:ln w="9525">
            <a:noFill/>
            <a:miter lim="800000"/>
            <a:headEnd/>
            <a:tailEnd/>
          </a:ln>
          <a:effectLst/>
        </p:spPr>
        <p:txBody>
          <a:bodyPr>
            <a:spAutoFit/>
          </a:bodyPr>
          <a:lstStyle/>
          <a:p>
            <a:pPr>
              <a:spcBef>
                <a:spcPct val="50000"/>
              </a:spcBef>
            </a:pPr>
            <a:r>
              <a:rPr lang="en-US" altLang="ja-JP" sz="2000" b="0">
                <a:latin typeface="Times New Roman" pitchFamily="18" charset="0"/>
              </a:rPr>
              <a:t>Graphical representation can be generated from tabular representation and vice versa.</a:t>
            </a:r>
          </a:p>
        </p:txBody>
      </p:sp>
      <p:sp>
        <p:nvSpPr>
          <p:cNvPr id="1001478" name="Text Box 6"/>
          <p:cNvSpPr txBox="1">
            <a:spLocks noChangeArrowheads="1"/>
          </p:cNvSpPr>
          <p:nvPr/>
        </p:nvSpPr>
        <p:spPr bwMode="auto">
          <a:xfrm>
            <a:off x="6889750" y="6094413"/>
            <a:ext cx="1858963" cy="274637"/>
          </a:xfrm>
          <a:prstGeom prst="rect">
            <a:avLst/>
          </a:prstGeom>
          <a:noFill/>
          <a:ln w="9525">
            <a:noFill/>
            <a:miter lim="800000"/>
            <a:headEnd/>
            <a:tailEnd/>
          </a:ln>
          <a:effectLst/>
        </p:spPr>
        <p:txBody>
          <a:bodyPr wrap="none">
            <a:spAutoFit/>
          </a:bodyPr>
          <a:lstStyle/>
          <a:p>
            <a:r>
              <a:rPr lang="en-CA" sz="1200" b="0">
                <a:solidFill>
                  <a:srgbClr val="800000"/>
                </a:solidFill>
              </a:rPr>
              <a:t>Figure from </a:t>
            </a:r>
            <a:r>
              <a:rPr lang="en-CA" sz="1200" b="0" i="1">
                <a:solidFill>
                  <a:srgbClr val="800000"/>
                </a:solidFill>
              </a:rPr>
              <a:t>Musa</a:t>
            </a:r>
            <a:r>
              <a:rPr lang="en-CA" sz="1200" b="0" i="1">
                <a:solidFill>
                  <a:srgbClr val="800000"/>
                </a:solidFill>
                <a:latin typeface="Times New Roman"/>
              </a:rPr>
              <a:t>’</a:t>
            </a:r>
            <a:r>
              <a:rPr lang="en-CA" sz="1200" b="0" i="1">
                <a:solidFill>
                  <a:srgbClr val="800000"/>
                </a:solidFill>
              </a:rPr>
              <a:t>s book</a:t>
            </a:r>
          </a:p>
        </p:txBody>
      </p:sp>
    </p:spTree>
    <p:extLst>
      <p:ext uri="{BB962C8B-B14F-4D97-AF65-F5344CB8AC3E}">
        <p14:creationId xmlns:p14="http://schemas.microsoft.com/office/powerpoint/2010/main" val="615266156"/>
      </p:ext>
    </p:extLst>
  </p:cSld>
  <p:clrMapOvr>
    <a:masterClrMapping/>
  </p:clrMapOvr>
  <p:transition>
    <p:dissolv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endParaRPr lang="en-CA" dirty="0"/>
          </a:p>
        </p:txBody>
      </p:sp>
      <p:sp>
        <p:nvSpPr>
          <p:cNvPr id="3" name="Content Placeholder 2"/>
          <p:cNvSpPr>
            <a:spLocks noGrp="1"/>
          </p:cNvSpPr>
          <p:nvPr>
            <p:ph idx="1"/>
          </p:nvPr>
        </p:nvSpPr>
        <p:spPr/>
        <p:txBody>
          <a:bodyPr/>
          <a:lstStyle/>
          <a:p>
            <a:r>
              <a:rPr lang="en-US" sz="2000" dirty="0"/>
              <a:t>An embedded software system has been developed for a VCR system. The system has 5 functions, namely: Stop (STOP) – Rewind (REWIND) – Play (PLAY) – Fast Forward (FF) and Record (REC). We want to create an operational profile for this VCR system in order to test the above 5 functions. The following table shows the usages scenario of each function depending on the starting state (rows) data that has been collected through analysis of customers’ </a:t>
            </a:r>
            <a:r>
              <a:rPr lang="en-US" sz="2000" dirty="0" err="1"/>
              <a:t>behaviour</a:t>
            </a:r>
            <a:r>
              <a:rPr lang="en-US" sz="2000" dirty="0"/>
              <a:t>. The 5 functions are shown in the columns. </a:t>
            </a:r>
            <a:r>
              <a:rPr lang="en-CA" sz="2000" dirty="0"/>
              <a:t>Create the operational profile for this system.</a:t>
            </a:r>
          </a:p>
        </p:txBody>
      </p:sp>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E0C33045-984B-4F44-A077-3B45BEEE9467}" type="slidenum">
              <a:rPr lang="ja-JP" altLang="en-US" smtClean="0"/>
              <a:pPr/>
              <a:t>87</a:t>
            </a:fld>
            <a:endParaRPr lang="en-US" altLang="ja-JP"/>
          </a:p>
        </p:txBody>
      </p:sp>
      <p:graphicFrame>
        <p:nvGraphicFramePr>
          <p:cNvPr id="7" name="Table 6"/>
          <p:cNvGraphicFramePr>
            <a:graphicFrameLocks noGrp="1"/>
          </p:cNvGraphicFramePr>
          <p:nvPr>
            <p:extLst/>
          </p:nvPr>
        </p:nvGraphicFramePr>
        <p:xfrm>
          <a:off x="1428730" y="4143382"/>
          <a:ext cx="7072362" cy="1926918"/>
        </p:xfrm>
        <a:graphic>
          <a:graphicData uri="http://schemas.openxmlformats.org/drawingml/2006/table">
            <a:tbl>
              <a:tblPr/>
              <a:tblGrid>
                <a:gridCol w="1922705">
                  <a:extLst>
                    <a:ext uri="{9D8B030D-6E8A-4147-A177-3AD203B41FA5}">
                      <a16:colId xmlns:a16="http://schemas.microsoft.com/office/drawing/2014/main" val="20000"/>
                    </a:ext>
                  </a:extLst>
                </a:gridCol>
                <a:gridCol w="1047388">
                  <a:extLst>
                    <a:ext uri="{9D8B030D-6E8A-4147-A177-3AD203B41FA5}">
                      <a16:colId xmlns:a16="http://schemas.microsoft.com/office/drawing/2014/main" val="20001"/>
                    </a:ext>
                  </a:extLst>
                </a:gridCol>
                <a:gridCol w="1047388">
                  <a:extLst>
                    <a:ext uri="{9D8B030D-6E8A-4147-A177-3AD203B41FA5}">
                      <a16:colId xmlns:a16="http://schemas.microsoft.com/office/drawing/2014/main" val="20002"/>
                    </a:ext>
                  </a:extLst>
                </a:gridCol>
                <a:gridCol w="1047388">
                  <a:extLst>
                    <a:ext uri="{9D8B030D-6E8A-4147-A177-3AD203B41FA5}">
                      <a16:colId xmlns:a16="http://schemas.microsoft.com/office/drawing/2014/main" val="20003"/>
                    </a:ext>
                  </a:extLst>
                </a:gridCol>
                <a:gridCol w="1047388">
                  <a:extLst>
                    <a:ext uri="{9D8B030D-6E8A-4147-A177-3AD203B41FA5}">
                      <a16:colId xmlns:a16="http://schemas.microsoft.com/office/drawing/2014/main" val="20004"/>
                    </a:ext>
                  </a:extLst>
                </a:gridCol>
                <a:gridCol w="960105">
                  <a:extLst>
                    <a:ext uri="{9D8B030D-6E8A-4147-A177-3AD203B41FA5}">
                      <a16:colId xmlns:a16="http://schemas.microsoft.com/office/drawing/2014/main" val="20005"/>
                    </a:ext>
                  </a:extLst>
                </a:gridCol>
              </a:tblGrid>
              <a:tr h="357188">
                <a:tc>
                  <a:txBody>
                    <a:bodyPr/>
                    <a:lstStyle/>
                    <a:p>
                      <a:pPr algn="r">
                        <a:spcAft>
                          <a:spcPts val="0"/>
                        </a:spcAft>
                      </a:pPr>
                      <a:r>
                        <a:rPr lang="en-CA" sz="1400" b="1" kern="100" dirty="0">
                          <a:solidFill>
                            <a:srgbClr val="C00000"/>
                          </a:solidFill>
                          <a:latin typeface="Times New Roman"/>
                          <a:ea typeface="MS Mincho"/>
                          <a:cs typeface="Times New Roman"/>
                        </a:rPr>
                        <a:t>Functions</a:t>
                      </a:r>
                      <a:endParaRPr lang="en-CA" sz="1400" b="1" kern="100" dirty="0">
                        <a:solidFill>
                          <a:srgbClr val="C00000"/>
                        </a:solidFill>
                        <a:latin typeface="Century"/>
                        <a:ea typeface="MS Mincho"/>
                        <a:cs typeface="Times New Roman"/>
                      </a:endParaRPr>
                    </a:p>
                    <a:p>
                      <a:pPr algn="just">
                        <a:spcAft>
                          <a:spcPts val="0"/>
                        </a:spcAft>
                      </a:pPr>
                      <a:r>
                        <a:rPr lang="en-CA" sz="1400" b="1" kern="100" dirty="0">
                          <a:solidFill>
                            <a:srgbClr val="0070C0"/>
                          </a:solidFill>
                          <a:latin typeface="Times New Roman"/>
                          <a:ea typeface="MS Mincho"/>
                          <a:cs typeface="Times New Roman"/>
                        </a:rPr>
                        <a:t>Initial</a:t>
                      </a:r>
                      <a:r>
                        <a:rPr lang="en-CA" sz="1400" b="1" kern="100" dirty="0">
                          <a:latin typeface="Times New Roman"/>
                          <a:ea typeface="MS Mincho"/>
                          <a:cs typeface="Times New Roman"/>
                        </a:rPr>
                        <a:t> </a:t>
                      </a:r>
                      <a:r>
                        <a:rPr lang="en-CA" sz="1400" b="1" kern="100" dirty="0">
                          <a:solidFill>
                            <a:srgbClr val="0070C0"/>
                          </a:solidFill>
                          <a:latin typeface="Times New Roman"/>
                          <a:ea typeface="MS Mincho"/>
                          <a:cs typeface="Times New Roman"/>
                        </a:rPr>
                        <a:t>state</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just">
                        <a:spcAft>
                          <a:spcPts val="0"/>
                        </a:spcAft>
                      </a:pPr>
                      <a:r>
                        <a:rPr lang="en-CA" sz="1400" b="1" kern="100" dirty="0">
                          <a:solidFill>
                            <a:srgbClr val="C00000"/>
                          </a:solidFill>
                          <a:latin typeface="Times New Roman"/>
                          <a:ea typeface="MS Mincho"/>
                          <a:cs typeface="Times New Roman"/>
                        </a:rPr>
                        <a:t>STOP</a:t>
                      </a:r>
                      <a:endParaRPr lang="en-CA" sz="1400" b="1" kern="100" dirty="0">
                        <a:solidFill>
                          <a:srgbClr val="C0000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solidFill>
                            <a:srgbClr val="C00000"/>
                          </a:solidFill>
                          <a:latin typeface="Times New Roman"/>
                          <a:ea typeface="MS Mincho"/>
                          <a:cs typeface="Times New Roman"/>
                        </a:rPr>
                        <a:t>REWIND</a:t>
                      </a:r>
                      <a:endParaRPr lang="en-CA" sz="1400" b="1" kern="100" dirty="0">
                        <a:solidFill>
                          <a:srgbClr val="C0000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solidFill>
                            <a:srgbClr val="C00000"/>
                          </a:solidFill>
                          <a:latin typeface="Times New Roman"/>
                          <a:ea typeface="MS Mincho"/>
                          <a:cs typeface="Times New Roman"/>
                        </a:rPr>
                        <a:t>PLAY</a:t>
                      </a:r>
                      <a:endParaRPr lang="en-CA" sz="1400" b="1" kern="100" dirty="0">
                        <a:solidFill>
                          <a:srgbClr val="C0000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solidFill>
                            <a:srgbClr val="C00000"/>
                          </a:solidFill>
                          <a:latin typeface="Times New Roman"/>
                          <a:ea typeface="MS Mincho"/>
                          <a:cs typeface="Times New Roman"/>
                        </a:rPr>
                        <a:t>FF</a:t>
                      </a:r>
                      <a:endParaRPr lang="en-CA" sz="1400" b="1" kern="100">
                        <a:solidFill>
                          <a:srgbClr val="C0000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solidFill>
                            <a:srgbClr val="C00000"/>
                          </a:solidFill>
                          <a:latin typeface="Times New Roman"/>
                          <a:ea typeface="MS Mincho"/>
                          <a:cs typeface="Times New Roman"/>
                        </a:rPr>
                        <a:t>REC</a:t>
                      </a:r>
                      <a:endParaRPr lang="en-CA" sz="1400" b="1" kern="100" dirty="0">
                        <a:solidFill>
                          <a:srgbClr val="C0000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Standby</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spcAft>
                          <a:spcPts val="0"/>
                        </a:spcAft>
                      </a:pPr>
                      <a:r>
                        <a:rPr lang="en-CA" sz="1400" b="1" kern="100" dirty="0">
                          <a:latin typeface="Times New Roman"/>
                          <a:ea typeface="MS Mincho"/>
                          <a:cs typeface="Times New Roman"/>
                        </a:rPr>
                        <a:t>0.20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0.50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0.20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0.1</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Rewind</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0.30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spcAft>
                          <a:spcPts val="0"/>
                        </a:spcAft>
                      </a:pPr>
                      <a:r>
                        <a:rPr lang="en-CA" sz="1400" b="1" kern="100" dirty="0">
                          <a:latin typeface="Times New Roman"/>
                          <a:ea typeface="MS Mincho"/>
                          <a:cs typeface="Times New Roman"/>
                        </a:rPr>
                        <a:t>0.60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0.10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Play (counter &lt; 15000)</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0.50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0.30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spcAft>
                          <a:spcPts val="0"/>
                        </a:spcAft>
                      </a:pPr>
                      <a:r>
                        <a:rPr lang="en-CA" sz="1400" b="1" kern="100" dirty="0">
                          <a:latin typeface="Times New Roman"/>
                          <a:ea typeface="MS Mincho"/>
                          <a:cs typeface="Times New Roman"/>
                        </a:rPr>
                        <a:t>0.20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Fast forward</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0.50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0.10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0.40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Record</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1</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5"/>
                  </a:ext>
                </a:extLst>
              </a:tr>
              <a:tr h="250033">
                <a:tc>
                  <a:txBody>
                    <a:bodyPr/>
                    <a:lstStyle/>
                    <a:p>
                      <a:pPr algn="just">
                        <a:spcAft>
                          <a:spcPts val="0"/>
                        </a:spcAft>
                      </a:pPr>
                      <a:r>
                        <a:rPr lang="en-CA" sz="1400" b="1" kern="100" dirty="0">
                          <a:solidFill>
                            <a:srgbClr val="0070C0"/>
                          </a:solidFill>
                          <a:latin typeface="Times New Roman"/>
                          <a:ea typeface="MS Mincho"/>
                          <a:cs typeface="Times New Roman"/>
                        </a:rPr>
                        <a:t>Play (counter &gt;=15000)</a:t>
                      </a:r>
                      <a:endParaRPr lang="en-CA" sz="1400" b="1" kern="100" dirty="0">
                        <a:solidFill>
                          <a:srgbClr val="0070C0"/>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0.80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a:latin typeface="Times New Roman"/>
                          <a:ea typeface="MS Mincho"/>
                          <a:cs typeface="Times New Roman"/>
                        </a:rPr>
                        <a:t>0.15</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just">
                        <a:spcAft>
                          <a:spcPts val="0"/>
                        </a:spcAft>
                      </a:pPr>
                      <a:r>
                        <a:rPr lang="en-CA" sz="1400" b="1" kern="100">
                          <a:latin typeface="Times New Roman"/>
                          <a:ea typeface="MS Mincho"/>
                          <a:cs typeface="Times New Roman"/>
                        </a:rPr>
                        <a:t>0.05</a:t>
                      </a:r>
                      <a:endParaRPr lang="en-CA" sz="14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CA" sz="1400" b="1" kern="100" dirty="0">
                          <a:latin typeface="Times New Roman"/>
                          <a:ea typeface="MS Mincho"/>
                          <a:cs typeface="Times New Roman"/>
                        </a:rPr>
                        <a:t>0</a:t>
                      </a:r>
                      <a:endParaRPr lang="en-CA" sz="14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16634970"/>
      </p:ext>
    </p:extLst>
  </p:cSld>
  <p:clrMapOvr>
    <a:masterClrMapping/>
  </p:clrMapOvr>
  <p:transition>
    <p:dissolv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endParaRPr lang="en-CA" dirty="0"/>
          </a:p>
        </p:txBody>
      </p:sp>
      <p:sp>
        <p:nvSpPr>
          <p:cNvPr id="3" name="Content Placeholder 2"/>
          <p:cNvSpPr>
            <a:spLocks noGrp="1"/>
          </p:cNvSpPr>
          <p:nvPr>
            <p:ph idx="1"/>
          </p:nvPr>
        </p:nvSpPr>
        <p:spPr>
          <a:xfrm>
            <a:off x="900113" y="1560513"/>
            <a:ext cx="8001000" cy="1296983"/>
          </a:xfrm>
        </p:spPr>
        <p:txBody>
          <a:bodyPr/>
          <a:lstStyle/>
          <a:p>
            <a:pPr marL="342900" lvl="1" indent="-342900">
              <a:buClr>
                <a:schemeClr val="folHlink"/>
              </a:buClr>
              <a:buSzPct val="60000"/>
            </a:pPr>
            <a:r>
              <a:rPr lang="en-CA" dirty="0"/>
              <a:t>Operational profile for the VCR system</a:t>
            </a:r>
          </a:p>
          <a:p>
            <a:endParaRPr lang="en-CA" dirty="0"/>
          </a:p>
        </p:txBody>
      </p:sp>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E0C33045-984B-4F44-A077-3B45BEEE9467}" type="slidenum">
              <a:rPr lang="ja-JP" altLang="en-US" smtClean="0"/>
              <a:pPr/>
              <a:t>88</a:t>
            </a:fld>
            <a:endParaRPr lang="en-US" altLang="ja-JP"/>
          </a:p>
        </p:txBody>
      </p:sp>
      <p:graphicFrame>
        <p:nvGraphicFramePr>
          <p:cNvPr id="7" name="Table 6"/>
          <p:cNvGraphicFramePr>
            <a:graphicFrameLocks noGrp="1"/>
          </p:cNvGraphicFramePr>
          <p:nvPr>
            <p:extLst>
              <p:ext uri="{D42A27DB-BD31-4B8C-83A1-F6EECF244321}">
                <p14:modId xmlns:p14="http://schemas.microsoft.com/office/powerpoint/2010/main" val="1812031845"/>
              </p:ext>
            </p:extLst>
          </p:nvPr>
        </p:nvGraphicFramePr>
        <p:xfrm>
          <a:off x="755576" y="2204864"/>
          <a:ext cx="7643866" cy="2928959"/>
        </p:xfrm>
        <a:graphic>
          <a:graphicData uri="http://schemas.openxmlformats.org/drawingml/2006/table">
            <a:tbl>
              <a:tblPr>
                <a:effectLst>
                  <a:outerShdw blurRad="50800" dist="38100" dir="8100000" algn="tr" rotWithShape="0">
                    <a:prstClr val="black">
                      <a:alpha val="40000"/>
                    </a:prstClr>
                  </a:outerShdw>
                </a:effectLst>
              </a:tblPr>
              <a:tblGrid>
                <a:gridCol w="2214577">
                  <a:extLst>
                    <a:ext uri="{9D8B030D-6E8A-4147-A177-3AD203B41FA5}">
                      <a16:colId xmlns:a16="http://schemas.microsoft.com/office/drawing/2014/main" val="20000"/>
                    </a:ext>
                  </a:extLst>
                </a:gridCol>
                <a:gridCol w="711619">
                  <a:extLst>
                    <a:ext uri="{9D8B030D-6E8A-4147-A177-3AD203B41FA5}">
                      <a16:colId xmlns:a16="http://schemas.microsoft.com/office/drawing/2014/main" val="20001"/>
                    </a:ext>
                  </a:extLst>
                </a:gridCol>
                <a:gridCol w="1037689">
                  <a:extLst>
                    <a:ext uri="{9D8B030D-6E8A-4147-A177-3AD203B41FA5}">
                      <a16:colId xmlns:a16="http://schemas.microsoft.com/office/drawing/2014/main" val="20002"/>
                    </a:ext>
                  </a:extLst>
                </a:gridCol>
                <a:gridCol w="943355">
                  <a:extLst>
                    <a:ext uri="{9D8B030D-6E8A-4147-A177-3AD203B41FA5}">
                      <a16:colId xmlns:a16="http://schemas.microsoft.com/office/drawing/2014/main" val="20003"/>
                    </a:ext>
                  </a:extLst>
                </a:gridCol>
                <a:gridCol w="943355">
                  <a:extLst>
                    <a:ext uri="{9D8B030D-6E8A-4147-A177-3AD203B41FA5}">
                      <a16:colId xmlns:a16="http://schemas.microsoft.com/office/drawing/2014/main" val="20004"/>
                    </a:ext>
                  </a:extLst>
                </a:gridCol>
                <a:gridCol w="850816">
                  <a:extLst>
                    <a:ext uri="{9D8B030D-6E8A-4147-A177-3AD203B41FA5}">
                      <a16:colId xmlns:a16="http://schemas.microsoft.com/office/drawing/2014/main" val="20005"/>
                    </a:ext>
                  </a:extLst>
                </a:gridCol>
                <a:gridCol w="942455">
                  <a:extLst>
                    <a:ext uri="{9D8B030D-6E8A-4147-A177-3AD203B41FA5}">
                      <a16:colId xmlns:a16="http://schemas.microsoft.com/office/drawing/2014/main" val="20006"/>
                    </a:ext>
                  </a:extLst>
                </a:gridCol>
              </a:tblGrid>
              <a:tr h="585791">
                <a:tc>
                  <a:txBody>
                    <a:bodyPr/>
                    <a:lstStyle/>
                    <a:p>
                      <a:pPr algn="r">
                        <a:spcAft>
                          <a:spcPts val="0"/>
                        </a:spcAft>
                      </a:pPr>
                      <a:r>
                        <a:rPr lang="en-CA" sz="1600" b="1" kern="100" dirty="0">
                          <a:solidFill>
                            <a:schemeClr val="tx1"/>
                          </a:solidFill>
                          <a:latin typeface="Times New Roman"/>
                          <a:ea typeface="MS Mincho"/>
                          <a:cs typeface="Times New Roman"/>
                        </a:rPr>
                        <a:t>Functions</a:t>
                      </a:r>
                      <a:endParaRPr lang="en-CA" sz="1600" b="1" kern="100" dirty="0">
                        <a:solidFill>
                          <a:schemeClr val="tx1"/>
                        </a:solidFill>
                        <a:latin typeface="Century"/>
                        <a:ea typeface="MS Mincho"/>
                        <a:cs typeface="Times New Roman"/>
                      </a:endParaRPr>
                    </a:p>
                    <a:p>
                      <a:pPr algn="just">
                        <a:spcAft>
                          <a:spcPts val="0"/>
                        </a:spcAft>
                      </a:pPr>
                      <a:r>
                        <a:rPr lang="en-CA" sz="1600" b="1" kern="100" dirty="0">
                          <a:solidFill>
                            <a:schemeClr val="tx1"/>
                          </a:solidFill>
                          <a:latin typeface="Times New Roman"/>
                          <a:ea typeface="MS Mincho"/>
                          <a:cs typeface="Times New Roman"/>
                        </a:rPr>
                        <a:t>Initial state</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STOP</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REWIND</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PLAY</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FF</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REC</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endParaRPr lang="en-CA" sz="1600" b="1" kern="100">
                        <a:solidFill>
                          <a:srgbClr val="FF0000"/>
                        </a:solidFill>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2896">
                <a:tc>
                  <a:txBody>
                    <a:bodyPr/>
                    <a:lstStyle/>
                    <a:p>
                      <a:pPr algn="just">
                        <a:spcAft>
                          <a:spcPts val="0"/>
                        </a:spcAft>
                      </a:pPr>
                      <a:r>
                        <a:rPr lang="en-CA" sz="1600" b="1" kern="100" dirty="0">
                          <a:solidFill>
                            <a:schemeClr val="tx1"/>
                          </a:solidFill>
                          <a:latin typeface="Times New Roman"/>
                          <a:ea typeface="MS Mincho"/>
                          <a:cs typeface="Times New Roman"/>
                        </a:rPr>
                        <a:t>Standby</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0.20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0.50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0.20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0.10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rowSpan="6">
                  <a:txBody>
                    <a:bodyPr/>
                    <a:lstStyle/>
                    <a:p>
                      <a:pPr algn="ctr">
                        <a:spcAft>
                          <a:spcPts val="0"/>
                        </a:spcAft>
                      </a:pPr>
                      <a:r>
                        <a:rPr lang="en-CA" sz="1600" b="1" kern="100">
                          <a:solidFill>
                            <a:srgbClr val="FF0000"/>
                          </a:solidFill>
                          <a:latin typeface="Times New Roman"/>
                          <a:ea typeface="MS Mincho"/>
                          <a:cs typeface="Times New Roman"/>
                        </a:rPr>
                        <a:t>Sum</a:t>
                      </a:r>
                      <a:endParaRPr lang="en-CA" sz="1600" b="1" kern="100">
                        <a:latin typeface="Century"/>
                        <a:ea typeface="MS Mincho"/>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2896">
                <a:tc>
                  <a:txBody>
                    <a:bodyPr/>
                    <a:lstStyle/>
                    <a:p>
                      <a:pPr algn="just">
                        <a:spcAft>
                          <a:spcPts val="0"/>
                        </a:spcAft>
                      </a:pPr>
                      <a:r>
                        <a:rPr lang="en-CA" sz="1600" b="1" kern="100">
                          <a:solidFill>
                            <a:schemeClr val="tx1"/>
                          </a:solidFill>
                          <a:latin typeface="Times New Roman"/>
                          <a:ea typeface="MS Mincho"/>
                          <a:cs typeface="Times New Roman"/>
                        </a:rPr>
                        <a:t>Rewind</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0.30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0.60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0.10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en-CA"/>
                    </a:p>
                  </a:txBody>
                  <a:tcPr/>
                </a:tc>
                <a:extLst>
                  <a:ext uri="{0D108BD9-81ED-4DB2-BD59-A6C34878D82A}">
                    <a16:rowId xmlns:a16="http://schemas.microsoft.com/office/drawing/2014/main" val="10002"/>
                  </a:ext>
                </a:extLst>
              </a:tr>
              <a:tr h="292896">
                <a:tc>
                  <a:txBody>
                    <a:bodyPr/>
                    <a:lstStyle/>
                    <a:p>
                      <a:pPr algn="just">
                        <a:spcAft>
                          <a:spcPts val="0"/>
                        </a:spcAft>
                      </a:pPr>
                      <a:r>
                        <a:rPr lang="en-CA" sz="1600" b="1" kern="100">
                          <a:solidFill>
                            <a:schemeClr val="tx1"/>
                          </a:solidFill>
                          <a:latin typeface="Times New Roman"/>
                          <a:ea typeface="MS Mincho"/>
                          <a:cs typeface="Times New Roman"/>
                        </a:rPr>
                        <a:t>Play (counter &lt; 15000)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0.50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0.30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0.20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en-CA"/>
                    </a:p>
                  </a:txBody>
                  <a:tcPr/>
                </a:tc>
                <a:extLst>
                  <a:ext uri="{0D108BD9-81ED-4DB2-BD59-A6C34878D82A}">
                    <a16:rowId xmlns:a16="http://schemas.microsoft.com/office/drawing/2014/main" val="10003"/>
                  </a:ext>
                </a:extLst>
              </a:tr>
              <a:tr h="292896">
                <a:tc>
                  <a:txBody>
                    <a:bodyPr/>
                    <a:lstStyle/>
                    <a:p>
                      <a:pPr algn="just">
                        <a:spcAft>
                          <a:spcPts val="0"/>
                        </a:spcAft>
                      </a:pPr>
                      <a:r>
                        <a:rPr lang="en-CA" sz="1600" b="1" kern="100">
                          <a:solidFill>
                            <a:schemeClr val="tx1"/>
                          </a:solidFill>
                          <a:latin typeface="Times New Roman"/>
                          <a:ea typeface="MS Mincho"/>
                          <a:cs typeface="Times New Roman"/>
                        </a:rPr>
                        <a:t>Fast forward</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0.50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0.10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0.40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en-CA"/>
                    </a:p>
                  </a:txBody>
                  <a:tcPr/>
                </a:tc>
                <a:extLst>
                  <a:ext uri="{0D108BD9-81ED-4DB2-BD59-A6C34878D82A}">
                    <a16:rowId xmlns:a16="http://schemas.microsoft.com/office/drawing/2014/main" val="10004"/>
                  </a:ext>
                </a:extLst>
              </a:tr>
              <a:tr h="292896">
                <a:tc>
                  <a:txBody>
                    <a:bodyPr/>
                    <a:lstStyle/>
                    <a:p>
                      <a:pPr algn="just">
                        <a:spcAft>
                          <a:spcPts val="0"/>
                        </a:spcAft>
                      </a:pPr>
                      <a:r>
                        <a:rPr lang="en-CA" sz="1600" b="1" kern="100">
                          <a:solidFill>
                            <a:schemeClr val="tx1"/>
                          </a:solidFill>
                          <a:latin typeface="Times New Roman"/>
                          <a:ea typeface="MS Mincho"/>
                          <a:cs typeface="Times New Roman"/>
                        </a:rPr>
                        <a:t>Record</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1</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vMerge="1">
                  <a:txBody>
                    <a:bodyPr/>
                    <a:lstStyle/>
                    <a:p>
                      <a:endParaRPr lang="en-CA"/>
                    </a:p>
                  </a:txBody>
                  <a:tcPr/>
                </a:tc>
                <a:extLst>
                  <a:ext uri="{0D108BD9-81ED-4DB2-BD59-A6C34878D82A}">
                    <a16:rowId xmlns:a16="http://schemas.microsoft.com/office/drawing/2014/main" val="10005"/>
                  </a:ext>
                </a:extLst>
              </a:tr>
              <a:tr h="292896">
                <a:tc>
                  <a:txBody>
                    <a:bodyPr/>
                    <a:lstStyle/>
                    <a:p>
                      <a:pPr algn="just">
                        <a:spcAft>
                          <a:spcPts val="0"/>
                        </a:spcAft>
                      </a:pPr>
                      <a:r>
                        <a:rPr lang="en-CA" sz="1600" b="1" kern="100" dirty="0">
                          <a:solidFill>
                            <a:schemeClr val="tx1"/>
                          </a:solidFill>
                          <a:latin typeface="Times New Roman"/>
                          <a:ea typeface="MS Mincho"/>
                          <a:cs typeface="Times New Roman"/>
                        </a:rPr>
                        <a:t>Play</a:t>
                      </a:r>
                      <a:r>
                        <a:rPr lang="en-CA" sz="1600" b="1" kern="100" baseline="0" dirty="0">
                          <a:solidFill>
                            <a:schemeClr val="tx1"/>
                          </a:solidFill>
                          <a:latin typeface="Times New Roman"/>
                          <a:ea typeface="MS Mincho"/>
                          <a:cs typeface="Times New Roman"/>
                        </a:rPr>
                        <a:t> </a:t>
                      </a:r>
                      <a:r>
                        <a:rPr lang="en-CA" sz="1600" b="1" kern="100" dirty="0">
                          <a:solidFill>
                            <a:schemeClr val="tx1"/>
                          </a:solidFill>
                          <a:latin typeface="Times New Roman"/>
                          <a:ea typeface="MS Mincho"/>
                          <a:cs typeface="Times New Roman"/>
                        </a:rPr>
                        <a:t>(counter &gt;=15000)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0.8</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0.15</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50000"/>
                        <a:lumOff val="50000"/>
                      </a:schemeClr>
                    </a:solidFill>
                  </a:tcPr>
                </a:tc>
                <a:tc>
                  <a:txBody>
                    <a:bodyPr/>
                    <a:lstStyle/>
                    <a:p>
                      <a:pPr algn="just">
                        <a:spcAft>
                          <a:spcPts val="0"/>
                        </a:spcAft>
                      </a:pPr>
                      <a:r>
                        <a:rPr lang="en-CA" sz="1600" b="1" kern="100">
                          <a:solidFill>
                            <a:schemeClr val="tx1"/>
                          </a:solidFill>
                          <a:latin typeface="Times New Roman"/>
                          <a:ea typeface="MS Mincho"/>
                          <a:cs typeface="Times New Roman"/>
                        </a:rPr>
                        <a:t>0.05</a:t>
                      </a:r>
                      <a:endParaRPr lang="en-CA" sz="1600" b="1" kern="10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a:spcAft>
                          <a:spcPts val="0"/>
                        </a:spcAft>
                      </a:pPr>
                      <a:r>
                        <a:rPr lang="en-CA" sz="1600" b="1" kern="100" dirty="0">
                          <a:solidFill>
                            <a:schemeClr val="tx1"/>
                          </a:solidFill>
                          <a:latin typeface="Times New Roman"/>
                          <a:ea typeface="MS Mincho"/>
                          <a:cs typeface="Times New Roman"/>
                        </a:rPr>
                        <a:t>0</a:t>
                      </a:r>
                      <a:endParaRPr lang="en-CA" sz="1600" b="1" kern="100" dirty="0">
                        <a:solidFill>
                          <a:schemeClr val="tx1"/>
                        </a:solidFill>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vMerge="1">
                  <a:txBody>
                    <a:bodyPr/>
                    <a:lstStyle/>
                    <a:p>
                      <a:endParaRPr lang="en-CA"/>
                    </a:p>
                  </a:txBody>
                  <a:tcPr/>
                </a:tc>
                <a:extLst>
                  <a:ext uri="{0D108BD9-81ED-4DB2-BD59-A6C34878D82A}">
                    <a16:rowId xmlns:a16="http://schemas.microsoft.com/office/drawing/2014/main" val="10006"/>
                  </a:ext>
                </a:extLst>
              </a:tr>
              <a:tr h="292896">
                <a:tc>
                  <a:txBody>
                    <a:bodyPr/>
                    <a:lstStyle/>
                    <a:p>
                      <a:pPr algn="just">
                        <a:spcAft>
                          <a:spcPts val="0"/>
                        </a:spcAft>
                      </a:pPr>
                      <a:r>
                        <a:rPr lang="en-CA" sz="1600" b="1" kern="100">
                          <a:solidFill>
                            <a:srgbClr val="FF0000"/>
                          </a:solidFill>
                          <a:latin typeface="Times New Roman"/>
                          <a:ea typeface="MS Mincho"/>
                          <a:cs typeface="Times New Roman"/>
                        </a:rPr>
                        <a:t>SUM</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dirty="0">
                          <a:solidFill>
                            <a:srgbClr val="FF0000"/>
                          </a:solidFill>
                          <a:latin typeface="Times New Roman"/>
                          <a:ea typeface="MS Mincho"/>
                          <a:cs typeface="Times New Roman"/>
                        </a:rPr>
                        <a:t>3.10</a:t>
                      </a:r>
                      <a:endParaRPr lang="en-CA" sz="16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0.75</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dirty="0">
                          <a:solidFill>
                            <a:srgbClr val="FF0000"/>
                          </a:solidFill>
                          <a:latin typeface="Times New Roman"/>
                          <a:ea typeface="MS Mincho"/>
                          <a:cs typeface="Times New Roman"/>
                        </a:rPr>
                        <a:t>1.50</a:t>
                      </a:r>
                      <a:endParaRPr lang="en-CA" sz="16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0.55</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dirty="0">
                          <a:solidFill>
                            <a:srgbClr val="FF0000"/>
                          </a:solidFill>
                          <a:latin typeface="Times New Roman"/>
                          <a:ea typeface="MS Mincho"/>
                          <a:cs typeface="Times New Roman"/>
                        </a:rPr>
                        <a:t>0.10</a:t>
                      </a:r>
                      <a:endParaRPr lang="en-CA" sz="16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6</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92896">
                <a:tc>
                  <a:txBody>
                    <a:bodyPr/>
                    <a:lstStyle/>
                    <a:p>
                      <a:pPr algn="just">
                        <a:spcAft>
                          <a:spcPts val="0"/>
                        </a:spcAft>
                      </a:pPr>
                      <a:r>
                        <a:rPr lang="en-CA" sz="1600" b="1" kern="100" dirty="0">
                          <a:solidFill>
                            <a:srgbClr val="FF0000"/>
                          </a:solidFill>
                          <a:latin typeface="Times New Roman"/>
                          <a:ea typeface="MS Mincho"/>
                          <a:cs typeface="Times New Roman"/>
                        </a:rPr>
                        <a:t>Normalize</a:t>
                      </a:r>
                      <a:endParaRPr lang="en-CA" sz="16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0.517</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0.125</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0.250</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0.092</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a:solidFill>
                            <a:srgbClr val="FF0000"/>
                          </a:solidFill>
                          <a:latin typeface="Times New Roman"/>
                          <a:ea typeface="MS Mincho"/>
                          <a:cs typeface="Times New Roman"/>
                        </a:rPr>
                        <a:t>0.016</a:t>
                      </a:r>
                      <a:endParaRPr lang="en-CA" sz="1600" b="1" kern="10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spcAft>
                          <a:spcPts val="0"/>
                        </a:spcAft>
                      </a:pPr>
                      <a:r>
                        <a:rPr lang="en-CA" sz="1600" b="1" kern="100" dirty="0">
                          <a:solidFill>
                            <a:srgbClr val="FF0000"/>
                          </a:solidFill>
                          <a:latin typeface="Times New Roman"/>
                          <a:ea typeface="MS Mincho"/>
                          <a:cs typeface="Times New Roman"/>
                        </a:rPr>
                        <a:t>1</a:t>
                      </a:r>
                      <a:endParaRPr lang="en-CA" sz="1600" b="1" kern="100" dirty="0">
                        <a:latin typeface="Century"/>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8" name="Rectangle 7">
            <a:extLst>
              <a:ext uri="{FF2B5EF4-FFF2-40B4-BE49-F238E27FC236}">
                <a16:creationId xmlns:a16="http://schemas.microsoft.com/office/drawing/2014/main" id="{22354D6F-BCF9-4007-B1E6-13A20DC69D60}"/>
              </a:ext>
            </a:extLst>
          </p:cNvPr>
          <p:cNvSpPr/>
          <p:nvPr/>
        </p:nvSpPr>
        <p:spPr>
          <a:xfrm>
            <a:off x="1403648" y="5229200"/>
            <a:ext cx="6995794" cy="923330"/>
          </a:xfrm>
          <a:prstGeom prst="rect">
            <a:avLst/>
          </a:prstGeom>
        </p:spPr>
        <p:txBody>
          <a:bodyPr wrap="square">
            <a:spAutoFit/>
          </a:bodyPr>
          <a:lstStyle/>
          <a:p>
            <a:r>
              <a:rPr lang="en-CA" sz="1800" b="0" dirty="0">
                <a:solidFill>
                  <a:srgbClr val="0000FF"/>
                </a:solidFill>
                <a:latin typeface="Arial" panose="020B0604020202020204" pitchFamily="34" charset="0"/>
              </a:rPr>
              <a:t>Test resources should be distributed among the programs operating the buttons based on their relative usage weights </a:t>
            </a:r>
          </a:p>
          <a:p>
            <a:r>
              <a:rPr lang="en-US" sz="1800" b="0" dirty="0">
                <a:solidFill>
                  <a:srgbClr val="0000FF"/>
                </a:solidFill>
                <a:latin typeface="Arial" panose="020B0604020202020204" pitchFamily="34" charset="0"/>
              </a:rPr>
              <a:t>Note: Criticality of operation/function may be considered, too </a:t>
            </a:r>
            <a:endParaRPr lang="en-US" sz="1800" dirty="0"/>
          </a:p>
        </p:txBody>
      </p:sp>
    </p:spTree>
    <p:extLst>
      <p:ext uri="{BB962C8B-B14F-4D97-AF65-F5344CB8AC3E}">
        <p14:creationId xmlns:p14="http://schemas.microsoft.com/office/powerpoint/2010/main" val="75318537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CA" dirty="0"/>
          </a:p>
        </p:txBody>
      </p:sp>
      <p:sp>
        <p:nvSpPr>
          <p:cNvPr id="3" name="Content Placeholder 2"/>
          <p:cNvSpPr>
            <a:spLocks noGrp="1"/>
          </p:cNvSpPr>
          <p:nvPr>
            <p:ph idx="1"/>
          </p:nvPr>
        </p:nvSpPr>
        <p:spPr/>
        <p:txBody>
          <a:bodyPr/>
          <a:lstStyle/>
          <a:p>
            <a:r>
              <a:rPr lang="en-CA" sz="2400" dirty="0"/>
              <a:t>An embedded software system has been developed for an elevator system </a:t>
            </a:r>
          </a:p>
          <a:p>
            <a:r>
              <a:rPr lang="en-CA" sz="2400" dirty="0"/>
              <a:t>The system has several operations, namely: UP (to go up) – DOWN (to go down) – HOLD OPEN (hold the doors open) and HOLD CLOSE (hold the doors closed) </a:t>
            </a:r>
          </a:p>
          <a:p>
            <a:r>
              <a:rPr lang="en-CA" sz="2400" dirty="0"/>
              <a:t>The user can also select the touch panel number 1-10 to select the floor he/she wants to go, in combination with the above buttons</a:t>
            </a:r>
          </a:p>
          <a:p>
            <a:r>
              <a:rPr lang="en-CA" sz="2400" dirty="0"/>
              <a:t>We want to create an operational profile for this system in order to test the above operations </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89</a:t>
            </a:fld>
            <a:endParaRPr lang="en-US" altLang="ja-JP"/>
          </a:p>
        </p:txBody>
      </p:sp>
    </p:spTree>
    <p:extLst>
      <p:ext uri="{BB962C8B-B14F-4D97-AF65-F5344CB8AC3E}">
        <p14:creationId xmlns:p14="http://schemas.microsoft.com/office/powerpoint/2010/main" val="408134165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CA" dirty="0"/>
              <a:t>Testing Flight Reservation App</a:t>
            </a:r>
            <a:endParaRPr lang="en-US" dirty="0">
              <a:effectLst/>
            </a:endParaRPr>
          </a:p>
        </p:txBody>
      </p:sp>
      <p:sp>
        <p:nvSpPr>
          <p:cNvPr id="689155" name="Rectangle 3"/>
          <p:cNvSpPr>
            <a:spLocks noGrp="1" noChangeArrowheads="1"/>
          </p:cNvSpPr>
          <p:nvPr>
            <p:ph idx="1"/>
          </p:nvPr>
        </p:nvSpPr>
        <p:spPr>
          <a:xfrm>
            <a:off x="1066800" y="1547366"/>
            <a:ext cx="7877175" cy="3537818"/>
          </a:xfrm>
        </p:spPr>
        <p:txBody>
          <a:bodyPr/>
          <a:lstStyle/>
          <a:p>
            <a:r>
              <a:rPr lang="en-US" sz="2400" b="0" dirty="0"/>
              <a:t>We would like to have a sense of </a:t>
            </a:r>
            <a:r>
              <a:rPr lang="en-US" sz="2400" b="0" dirty="0">
                <a:solidFill>
                  <a:srgbClr val="FF0000"/>
                </a:solidFill>
              </a:rPr>
              <a:t>complete testing </a:t>
            </a:r>
            <a:r>
              <a:rPr lang="en-US" sz="2400" b="0" dirty="0"/>
              <a:t>based on specification of a unit</a:t>
            </a:r>
          </a:p>
          <a:p>
            <a:pPr>
              <a:lnSpc>
                <a:spcPct val="100000"/>
              </a:lnSpc>
            </a:pPr>
            <a:r>
              <a:rPr lang="en-US" sz="2400" b="0" dirty="0"/>
              <a:t>We would like to </a:t>
            </a:r>
            <a:r>
              <a:rPr lang="en-US" sz="2400" b="0" dirty="0">
                <a:solidFill>
                  <a:srgbClr val="FF0000"/>
                </a:solidFill>
              </a:rPr>
              <a:t>avoid test redundancy </a:t>
            </a:r>
            <a:r>
              <a:rPr lang="en-US" sz="2400" b="0" dirty="0"/>
              <a:t>(having several copies of test cases testing the same functionality)</a:t>
            </a:r>
          </a:p>
          <a:p>
            <a:pPr>
              <a:lnSpc>
                <a:spcPct val="100000"/>
              </a:lnSpc>
            </a:pPr>
            <a:endParaRPr lang="en-US" sz="2400" b="0" dirty="0"/>
          </a:p>
          <a:p>
            <a:pPr>
              <a:lnSpc>
                <a:spcPct val="100000"/>
              </a:lnSpc>
            </a:pPr>
            <a:r>
              <a:rPr lang="en-US" sz="2400" b="0" dirty="0"/>
              <a:t>Our first solution is using </a:t>
            </a:r>
            <a:r>
              <a:rPr lang="en-US" sz="2400" b="1" dirty="0"/>
              <a:t>Equivalence Class Partitioning</a:t>
            </a:r>
          </a:p>
        </p:txBody>
      </p:sp>
      <p:sp>
        <p:nvSpPr>
          <p:cNvPr id="4" name="Rectangle 13"/>
          <p:cNvSpPr>
            <a:spLocks noChangeArrowheads="1"/>
          </p:cNvSpPr>
          <p:nvPr/>
        </p:nvSpPr>
        <p:spPr bwMode="auto">
          <a:xfrm>
            <a:off x="1066800" y="4869160"/>
            <a:ext cx="7632848" cy="1034129"/>
          </a:xfrm>
          <a:prstGeom prst="rect">
            <a:avLst/>
          </a:prstGeom>
          <a:noFill/>
          <a:ln w="12700">
            <a:noFill/>
            <a:miter lim="800000"/>
            <a:headEnd/>
            <a:tailEnd/>
          </a:ln>
          <a:effectLst/>
        </p:spPr>
        <p:txBody>
          <a:bodyPr wrap="square">
            <a:spAutoFit/>
          </a:bodyPr>
          <a:lstStyle/>
          <a:p>
            <a:pPr>
              <a:spcBef>
                <a:spcPct val="40000"/>
              </a:spcBef>
              <a:buClr>
                <a:schemeClr val="tx1"/>
              </a:buClr>
              <a:buSzPct val="100000"/>
              <a:buFont typeface="Wingdings" pitchFamily="2" charset="2"/>
              <a:buNone/>
            </a:pPr>
            <a:r>
              <a:rPr lang="en-US" sz="1800" i="0" dirty="0">
                <a:solidFill>
                  <a:srgbClr val="FF0000"/>
                </a:solidFill>
              </a:rPr>
              <a:t>Inputs in an “equivalence class” are assumed to be “treated the same” by the system … </a:t>
            </a:r>
          </a:p>
          <a:p>
            <a:pPr>
              <a:spcBef>
                <a:spcPct val="40000"/>
              </a:spcBef>
              <a:buClr>
                <a:schemeClr val="tx1"/>
              </a:buClr>
              <a:buSzPct val="100000"/>
              <a:buFont typeface="Wingdings" pitchFamily="2" charset="2"/>
              <a:buNone/>
            </a:pPr>
            <a:r>
              <a:rPr lang="en-US" sz="1800" i="0" dirty="0">
                <a:solidFill>
                  <a:srgbClr val="FF0000"/>
                </a:solidFill>
              </a:rPr>
              <a:t>This is the key to the definition of good equivalence classes</a:t>
            </a:r>
            <a:r>
              <a:rPr lang="en-US" sz="1800" dirty="0">
                <a:solidFill>
                  <a:srgbClr val="FF0000"/>
                </a:solidFill>
              </a:rPr>
              <a:t> </a:t>
            </a:r>
          </a:p>
        </p:txBody>
      </p:sp>
      <p:sp>
        <p:nvSpPr>
          <p:cNvPr id="5" name="Slide Number Placeholder 4">
            <a:extLst>
              <a:ext uri="{FF2B5EF4-FFF2-40B4-BE49-F238E27FC236}">
                <a16:creationId xmlns:a16="http://schemas.microsoft.com/office/drawing/2014/main" id="{B4E793FE-B326-4CA6-81AD-217D7EDEF9A3}"/>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9</a:t>
            </a:fld>
            <a:endParaRPr lang="en-US" altLang="ja-JP"/>
          </a:p>
        </p:txBody>
      </p:sp>
    </p:spTree>
    <p:extLst>
      <p:ext uri="{BB962C8B-B14F-4D97-AF65-F5344CB8AC3E}">
        <p14:creationId xmlns:p14="http://schemas.microsoft.com/office/powerpoint/2010/main" val="142971578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CA" dirty="0"/>
          </a:p>
        </p:txBody>
      </p:sp>
      <p:sp>
        <p:nvSpPr>
          <p:cNvPr id="3" name="Content Placeholder 2"/>
          <p:cNvSpPr>
            <a:spLocks noGrp="1"/>
          </p:cNvSpPr>
          <p:nvPr>
            <p:ph idx="1"/>
          </p:nvPr>
        </p:nvSpPr>
        <p:spPr/>
        <p:txBody>
          <a:bodyPr/>
          <a:lstStyle/>
          <a:p>
            <a:r>
              <a:rPr lang="en-CA" sz="2400" dirty="0"/>
              <a:t>The following table shows the usage scenario of each operation depending on the starting state (rows) data that has been collected through analysis of customers’ behaviour </a:t>
            </a:r>
          </a:p>
          <a:p>
            <a:r>
              <a:rPr lang="en-CA" sz="2400" dirty="0"/>
              <a:t>The operations are shown in the columns. For every row, the total probability is one</a:t>
            </a:r>
          </a:p>
          <a:p>
            <a:r>
              <a:rPr lang="en-CA" sz="2400" b="1" dirty="0"/>
              <a:t>For passengers waiting outside the elevator:</a:t>
            </a:r>
            <a:endParaRPr lang="en-CA" sz="2400" dirty="0"/>
          </a:p>
          <a:p>
            <a:endParaRPr lang="en-CA" sz="2400" dirty="0"/>
          </a:p>
          <a:p>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90</a:t>
            </a:fld>
            <a:endParaRPr lang="en-US" altLang="ja-JP"/>
          </a:p>
        </p:txBody>
      </p:sp>
      <p:graphicFrame>
        <p:nvGraphicFramePr>
          <p:cNvPr id="8" name="Table 7"/>
          <p:cNvGraphicFramePr>
            <a:graphicFrameLocks noGrp="1"/>
          </p:cNvGraphicFramePr>
          <p:nvPr>
            <p:extLst>
              <p:ext uri="{D42A27DB-BD31-4B8C-83A1-F6EECF244321}">
                <p14:modId xmlns:p14="http://schemas.microsoft.com/office/powerpoint/2010/main" val="2181366027"/>
              </p:ext>
            </p:extLst>
          </p:nvPr>
        </p:nvGraphicFramePr>
        <p:xfrm>
          <a:off x="900113" y="4221088"/>
          <a:ext cx="7632848" cy="1706880"/>
        </p:xfrm>
        <a:graphic>
          <a:graphicData uri="http://schemas.openxmlformats.org/drawingml/2006/table">
            <a:tbl>
              <a:tblPr firstRow="1" firstCol="1" lastRow="1" lastCol="1" bandRow="1" bandCol="1">
                <a:tableStyleId>{5940675A-B579-460E-94D1-54222C63F5DA}</a:tableStyleId>
              </a:tblPr>
              <a:tblGrid>
                <a:gridCol w="4466406">
                  <a:extLst>
                    <a:ext uri="{9D8B030D-6E8A-4147-A177-3AD203B41FA5}">
                      <a16:colId xmlns:a16="http://schemas.microsoft.com/office/drawing/2014/main" val="20000"/>
                    </a:ext>
                  </a:extLst>
                </a:gridCol>
                <a:gridCol w="1118821">
                  <a:extLst>
                    <a:ext uri="{9D8B030D-6E8A-4147-A177-3AD203B41FA5}">
                      <a16:colId xmlns:a16="http://schemas.microsoft.com/office/drawing/2014/main" val="20001"/>
                    </a:ext>
                  </a:extLst>
                </a:gridCol>
                <a:gridCol w="2047621">
                  <a:extLst>
                    <a:ext uri="{9D8B030D-6E8A-4147-A177-3AD203B41FA5}">
                      <a16:colId xmlns:a16="http://schemas.microsoft.com/office/drawing/2014/main" val="20002"/>
                    </a:ext>
                  </a:extLst>
                </a:gridCol>
              </a:tblGrid>
              <a:tr h="0">
                <a:tc>
                  <a:txBody>
                    <a:bodyPr/>
                    <a:lstStyle/>
                    <a:p>
                      <a:pPr marL="0" marR="0" algn="r">
                        <a:spcBef>
                          <a:spcPts val="0"/>
                        </a:spcBef>
                        <a:spcAft>
                          <a:spcPts val="0"/>
                        </a:spcAft>
                      </a:pPr>
                      <a:r>
                        <a:rPr lang="en-CA" sz="1400" kern="100">
                          <a:effectLst/>
                        </a:rPr>
                        <a:t>Functions</a:t>
                      </a:r>
                    </a:p>
                    <a:p>
                      <a:pPr marL="0" marR="0" algn="just">
                        <a:spcBef>
                          <a:spcPts val="0"/>
                        </a:spcBef>
                        <a:spcAft>
                          <a:spcPts val="0"/>
                        </a:spcAft>
                      </a:pPr>
                      <a:r>
                        <a:rPr lang="en-CA" sz="1400" kern="100">
                          <a:effectLst/>
                        </a:rPr>
                        <a:t>Initial state </a:t>
                      </a:r>
                    </a:p>
                    <a:p>
                      <a:pPr marL="0" marR="0" algn="just">
                        <a:spcBef>
                          <a:spcPts val="0"/>
                        </a:spcBef>
                        <a:spcAft>
                          <a:spcPts val="0"/>
                        </a:spcAft>
                      </a:pPr>
                      <a:r>
                        <a:rPr lang="en-CA" sz="1400" kern="100">
                          <a:effectLst/>
                        </a:rPr>
                        <a:t>of the elevator</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UP</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DOWN</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CA" sz="1400" kern="100">
                          <a:effectLst/>
                        </a:rPr>
                        <a:t>Standby</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0.5</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0.5</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CA" sz="1400" kern="100">
                          <a:effectLst/>
                        </a:rPr>
                        <a:t>Occupied; moving up; current location upper floors</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0.9</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0.1</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CA" sz="1400" kern="100">
                          <a:effectLst/>
                        </a:rPr>
                        <a:t>Occupied; moving down; current location upper floors</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0.1</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0.9</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CA" sz="1400" kern="100">
                          <a:effectLst/>
                        </a:rPr>
                        <a:t>Occupied; moving up; current location lower floors</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0.9</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0.1</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CA" sz="1400" kern="100">
                          <a:effectLst/>
                        </a:rPr>
                        <a:t>Occupied; moving down; current location lower floors</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a:effectLst/>
                        </a:rPr>
                        <a:t>0.1</a:t>
                      </a:r>
                      <a:endParaRPr lang="en-CA"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400" kern="100" dirty="0">
                          <a:effectLst/>
                        </a:rPr>
                        <a:t>0.9</a:t>
                      </a:r>
                      <a:endParaRPr lang="en-CA"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3423021"/>
      </p:ext>
    </p:extLst>
  </p:cSld>
  <p:clrMapOvr>
    <a:masterClrMapping/>
  </p:clrMapOvr>
  <p:transition>
    <p:dissolv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CA" dirty="0"/>
          </a:p>
        </p:txBody>
      </p:sp>
      <p:sp>
        <p:nvSpPr>
          <p:cNvPr id="3" name="Content Placeholder 2"/>
          <p:cNvSpPr>
            <a:spLocks noGrp="1"/>
          </p:cNvSpPr>
          <p:nvPr>
            <p:ph idx="1"/>
          </p:nvPr>
        </p:nvSpPr>
        <p:spPr>
          <a:xfrm>
            <a:off x="881140" y="1556792"/>
            <a:ext cx="8001000" cy="4532312"/>
          </a:xfrm>
        </p:spPr>
        <p:txBody>
          <a:bodyPr/>
          <a:lstStyle/>
          <a:p>
            <a:r>
              <a:rPr lang="en-CA" sz="2400" b="1" dirty="0"/>
              <a:t>For passengers inside the elevator:</a:t>
            </a:r>
            <a:endParaRPr lang="en-CA" sz="2400" dirty="0"/>
          </a:p>
          <a:p>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91</a:t>
            </a:fld>
            <a:endParaRPr lang="en-US" altLang="ja-JP"/>
          </a:p>
        </p:txBody>
      </p:sp>
      <p:graphicFrame>
        <p:nvGraphicFramePr>
          <p:cNvPr id="6" name="Table 5"/>
          <p:cNvGraphicFramePr>
            <a:graphicFrameLocks noGrp="1"/>
          </p:cNvGraphicFramePr>
          <p:nvPr>
            <p:extLst>
              <p:ext uri="{D42A27DB-BD31-4B8C-83A1-F6EECF244321}">
                <p14:modId xmlns:p14="http://schemas.microsoft.com/office/powerpoint/2010/main" val="396401581"/>
              </p:ext>
            </p:extLst>
          </p:nvPr>
        </p:nvGraphicFramePr>
        <p:xfrm>
          <a:off x="900113" y="3346609"/>
          <a:ext cx="7632327" cy="1463040"/>
        </p:xfrm>
        <a:graphic>
          <a:graphicData uri="http://schemas.openxmlformats.org/drawingml/2006/table">
            <a:tbl>
              <a:tblPr firstRow="1" firstCol="1" lastRow="1" lastCol="1" bandRow="1" bandCol="1">
                <a:tableStyleId>{5940675A-B579-460E-94D1-54222C63F5DA}</a:tableStyleId>
              </a:tblPr>
              <a:tblGrid>
                <a:gridCol w="4065024">
                  <a:extLst>
                    <a:ext uri="{9D8B030D-6E8A-4147-A177-3AD203B41FA5}">
                      <a16:colId xmlns:a16="http://schemas.microsoft.com/office/drawing/2014/main" val="20000"/>
                    </a:ext>
                  </a:extLst>
                </a:gridCol>
                <a:gridCol w="1137777">
                  <a:extLst>
                    <a:ext uri="{9D8B030D-6E8A-4147-A177-3AD203B41FA5}">
                      <a16:colId xmlns:a16="http://schemas.microsoft.com/office/drawing/2014/main" val="20001"/>
                    </a:ext>
                  </a:extLst>
                </a:gridCol>
                <a:gridCol w="1142253">
                  <a:extLst>
                    <a:ext uri="{9D8B030D-6E8A-4147-A177-3AD203B41FA5}">
                      <a16:colId xmlns:a16="http://schemas.microsoft.com/office/drawing/2014/main" val="20002"/>
                    </a:ext>
                  </a:extLst>
                </a:gridCol>
                <a:gridCol w="1287273">
                  <a:extLst>
                    <a:ext uri="{9D8B030D-6E8A-4147-A177-3AD203B41FA5}">
                      <a16:colId xmlns:a16="http://schemas.microsoft.com/office/drawing/2014/main" val="20003"/>
                    </a:ext>
                  </a:extLst>
                </a:gridCol>
              </a:tblGrid>
              <a:tr h="0">
                <a:tc>
                  <a:txBody>
                    <a:bodyPr/>
                    <a:lstStyle/>
                    <a:p>
                      <a:pPr marL="0" marR="0" algn="r">
                        <a:spcBef>
                          <a:spcPts val="0"/>
                        </a:spcBef>
                        <a:spcAft>
                          <a:spcPts val="0"/>
                        </a:spcAft>
                      </a:pPr>
                      <a:r>
                        <a:rPr lang="en-CA" sz="1600" kern="100">
                          <a:effectLst/>
                        </a:rPr>
                        <a:t>Functions</a:t>
                      </a:r>
                    </a:p>
                    <a:p>
                      <a:pPr marL="0" marR="0" algn="just">
                        <a:spcBef>
                          <a:spcPts val="0"/>
                        </a:spcBef>
                        <a:spcAft>
                          <a:spcPts val="0"/>
                        </a:spcAft>
                      </a:pPr>
                      <a:r>
                        <a:rPr lang="en-CA" sz="1600" kern="100">
                          <a:effectLst/>
                        </a:rPr>
                        <a:t>Initial state </a:t>
                      </a:r>
                    </a:p>
                    <a:p>
                      <a:pPr marL="0" marR="0" algn="just">
                        <a:spcBef>
                          <a:spcPts val="0"/>
                        </a:spcBef>
                        <a:spcAft>
                          <a:spcPts val="0"/>
                        </a:spcAft>
                      </a:pPr>
                      <a:r>
                        <a:rPr lang="en-CA" sz="1600" kern="100">
                          <a:effectLst/>
                        </a:rPr>
                        <a:t>of the elevator</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Select floor</a:t>
                      </a:r>
                    </a:p>
                    <a:p>
                      <a:pPr marL="0" marR="0" algn="just">
                        <a:spcBef>
                          <a:spcPts val="0"/>
                        </a:spcBef>
                        <a:spcAft>
                          <a:spcPts val="0"/>
                        </a:spcAft>
                      </a:pPr>
                      <a:r>
                        <a:rPr lang="en-CA" sz="1600" kern="100">
                          <a:effectLst/>
                        </a:rPr>
                        <a:t>1 to 10 </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HOLD OPEN</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HOLD CLOSE</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CA" sz="1600" kern="100">
                          <a:effectLst/>
                        </a:rPr>
                        <a:t>Standby</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CA" sz="1600" kern="100">
                          <a:effectLst/>
                        </a:rPr>
                        <a:t>Occupied; moving up; current location any</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CA" sz="1600" kern="100">
                          <a:effectLst/>
                        </a:rPr>
                        <a:t>Occupied; moving down; current location any</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dirty="0">
                          <a:effectLst/>
                        </a:rPr>
                        <a:t>0.1</a:t>
                      </a:r>
                      <a:endParaRPr lang="en-CA"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32652753"/>
      </p:ext>
    </p:extLst>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endParaRPr lang="en-CA" dirty="0"/>
          </a:p>
        </p:txBody>
      </p:sp>
      <p:sp>
        <p:nvSpPr>
          <p:cNvPr id="3" name="Content Placeholder 2"/>
          <p:cNvSpPr>
            <a:spLocks noGrp="1"/>
          </p:cNvSpPr>
          <p:nvPr>
            <p:ph idx="1"/>
          </p:nvPr>
        </p:nvSpPr>
        <p:spPr>
          <a:xfrm>
            <a:off x="900113" y="1560513"/>
            <a:ext cx="8001000" cy="572343"/>
          </a:xfrm>
        </p:spPr>
        <p:txBody>
          <a:bodyPr/>
          <a:lstStyle/>
          <a:p>
            <a:r>
              <a:rPr lang="en-CA" sz="2000" dirty="0"/>
              <a:t>Create test profile for this system by combining the two tables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92</a:t>
            </a:fld>
            <a:endParaRPr lang="en-US" altLang="ja-JP"/>
          </a:p>
        </p:txBody>
      </p:sp>
      <p:graphicFrame>
        <p:nvGraphicFramePr>
          <p:cNvPr id="6" name="Table 5"/>
          <p:cNvGraphicFramePr>
            <a:graphicFrameLocks noGrp="1"/>
          </p:cNvGraphicFramePr>
          <p:nvPr>
            <p:extLst>
              <p:ext uri="{D42A27DB-BD31-4B8C-83A1-F6EECF244321}">
                <p14:modId xmlns:p14="http://schemas.microsoft.com/office/powerpoint/2010/main" val="2767642313"/>
              </p:ext>
            </p:extLst>
          </p:nvPr>
        </p:nvGraphicFramePr>
        <p:xfrm>
          <a:off x="755576" y="1997869"/>
          <a:ext cx="7704856" cy="3657600"/>
        </p:xfrm>
        <a:graphic>
          <a:graphicData uri="http://schemas.openxmlformats.org/drawingml/2006/table">
            <a:tbl>
              <a:tblPr firstRow="1" firstCol="1" lastRow="1" lastCol="1" bandRow="1" bandCol="1">
                <a:tableStyleId>{5940675A-B579-460E-94D1-54222C63F5DA}</a:tableStyleId>
              </a:tblPr>
              <a:tblGrid>
                <a:gridCol w="2921276">
                  <a:extLst>
                    <a:ext uri="{9D8B030D-6E8A-4147-A177-3AD203B41FA5}">
                      <a16:colId xmlns:a16="http://schemas.microsoft.com/office/drawing/2014/main" val="20000"/>
                    </a:ext>
                  </a:extLst>
                </a:gridCol>
                <a:gridCol w="819674">
                  <a:extLst>
                    <a:ext uri="{9D8B030D-6E8A-4147-A177-3AD203B41FA5}">
                      <a16:colId xmlns:a16="http://schemas.microsoft.com/office/drawing/2014/main" val="20001"/>
                    </a:ext>
                  </a:extLst>
                </a:gridCol>
                <a:gridCol w="818849">
                  <a:extLst>
                    <a:ext uri="{9D8B030D-6E8A-4147-A177-3AD203B41FA5}">
                      <a16:colId xmlns:a16="http://schemas.microsoft.com/office/drawing/2014/main" val="20002"/>
                    </a:ext>
                  </a:extLst>
                </a:gridCol>
                <a:gridCol w="1053277">
                  <a:extLst>
                    <a:ext uri="{9D8B030D-6E8A-4147-A177-3AD203B41FA5}">
                      <a16:colId xmlns:a16="http://schemas.microsoft.com/office/drawing/2014/main" val="20003"/>
                    </a:ext>
                  </a:extLst>
                </a:gridCol>
                <a:gridCol w="701635">
                  <a:extLst>
                    <a:ext uri="{9D8B030D-6E8A-4147-A177-3AD203B41FA5}">
                      <a16:colId xmlns:a16="http://schemas.microsoft.com/office/drawing/2014/main" val="20004"/>
                    </a:ext>
                  </a:extLst>
                </a:gridCol>
                <a:gridCol w="814081">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tblGrid>
              <a:tr h="0">
                <a:tc>
                  <a:txBody>
                    <a:bodyPr/>
                    <a:lstStyle/>
                    <a:p>
                      <a:pPr marL="0" marR="0" algn="r">
                        <a:spcBef>
                          <a:spcPts val="0"/>
                        </a:spcBef>
                        <a:spcAft>
                          <a:spcPts val="0"/>
                        </a:spcAft>
                      </a:pPr>
                      <a:r>
                        <a:rPr lang="en-CA" sz="1600" kern="100">
                          <a:effectLst/>
                        </a:rPr>
                        <a:t>Functions</a:t>
                      </a:r>
                    </a:p>
                    <a:p>
                      <a:pPr marL="0" marR="0" algn="just">
                        <a:spcBef>
                          <a:spcPts val="0"/>
                        </a:spcBef>
                        <a:spcAft>
                          <a:spcPts val="0"/>
                        </a:spcAft>
                      </a:pPr>
                      <a:r>
                        <a:rPr lang="en-CA" sz="1600" kern="100">
                          <a:effectLst/>
                        </a:rPr>
                        <a:t>Initial state </a:t>
                      </a:r>
                    </a:p>
                    <a:p>
                      <a:pPr marL="0" marR="0" algn="just">
                        <a:spcBef>
                          <a:spcPts val="0"/>
                        </a:spcBef>
                        <a:spcAft>
                          <a:spcPts val="0"/>
                        </a:spcAft>
                      </a:pPr>
                      <a:r>
                        <a:rPr lang="en-CA" sz="1600" kern="100">
                          <a:effectLst/>
                        </a:rPr>
                        <a:t>of the elevator</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UP</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DOWN</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Select floor</a:t>
                      </a:r>
                    </a:p>
                    <a:p>
                      <a:pPr marL="0" marR="0" algn="just">
                        <a:spcBef>
                          <a:spcPts val="0"/>
                        </a:spcBef>
                        <a:spcAft>
                          <a:spcPts val="0"/>
                        </a:spcAft>
                      </a:pPr>
                      <a:r>
                        <a:rPr lang="en-CA" sz="1600" kern="100">
                          <a:effectLst/>
                        </a:rPr>
                        <a:t>1 to 10</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HOLD OPEN</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HOLD CLOSE</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rowSpan="6">
                  <a:txBody>
                    <a:bodyPr/>
                    <a:lstStyle/>
                    <a:p>
                      <a:pPr marL="0" marR="0" algn="just">
                        <a:spcBef>
                          <a:spcPts val="0"/>
                        </a:spcBef>
                        <a:spcAft>
                          <a:spcPts val="0"/>
                        </a:spcAft>
                      </a:pPr>
                      <a:r>
                        <a:rPr lang="en-CA" sz="1600" kern="100">
                          <a:effectLst/>
                        </a:rPr>
                        <a:t> </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just">
                        <a:spcBef>
                          <a:spcPts val="0"/>
                        </a:spcBef>
                        <a:spcAft>
                          <a:spcPts val="0"/>
                        </a:spcAft>
                      </a:pPr>
                      <a:r>
                        <a:rPr lang="en-CA" sz="1600" kern="100">
                          <a:effectLst/>
                        </a:rPr>
                        <a:t>Standby</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vMerge="1">
                  <a:txBody>
                    <a:bodyPr/>
                    <a:lstStyle/>
                    <a:p>
                      <a:endParaRPr lang="en-CA"/>
                    </a:p>
                  </a:txBody>
                  <a:tcPr/>
                </a:tc>
                <a:extLst>
                  <a:ext uri="{0D108BD9-81ED-4DB2-BD59-A6C34878D82A}">
                    <a16:rowId xmlns:a16="http://schemas.microsoft.com/office/drawing/2014/main" val="10001"/>
                  </a:ext>
                </a:extLst>
              </a:tr>
              <a:tr h="0">
                <a:tc>
                  <a:txBody>
                    <a:bodyPr/>
                    <a:lstStyle/>
                    <a:p>
                      <a:pPr marL="0" marR="0" algn="just">
                        <a:spcBef>
                          <a:spcPts val="0"/>
                        </a:spcBef>
                        <a:spcAft>
                          <a:spcPts val="0"/>
                        </a:spcAft>
                      </a:pPr>
                      <a:r>
                        <a:rPr lang="en-CA" sz="1600" kern="100">
                          <a:effectLst/>
                        </a:rPr>
                        <a:t>Occupied; moving up; upper floors</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vMerge="1">
                  <a:txBody>
                    <a:bodyPr/>
                    <a:lstStyle/>
                    <a:p>
                      <a:endParaRPr lang="en-CA"/>
                    </a:p>
                  </a:txBody>
                  <a:tcPr/>
                </a:tc>
                <a:extLst>
                  <a:ext uri="{0D108BD9-81ED-4DB2-BD59-A6C34878D82A}">
                    <a16:rowId xmlns:a16="http://schemas.microsoft.com/office/drawing/2014/main" val="10002"/>
                  </a:ext>
                </a:extLst>
              </a:tr>
              <a:tr h="0">
                <a:tc>
                  <a:txBody>
                    <a:bodyPr/>
                    <a:lstStyle/>
                    <a:p>
                      <a:pPr marL="0" marR="0" algn="just">
                        <a:spcBef>
                          <a:spcPts val="0"/>
                        </a:spcBef>
                        <a:spcAft>
                          <a:spcPts val="0"/>
                        </a:spcAft>
                      </a:pPr>
                      <a:r>
                        <a:rPr lang="en-CA" sz="1600" kern="100">
                          <a:effectLst/>
                        </a:rPr>
                        <a:t>Occupied; moving up; lower floors</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vMerge="1">
                  <a:txBody>
                    <a:bodyPr/>
                    <a:lstStyle/>
                    <a:p>
                      <a:endParaRPr lang="en-CA"/>
                    </a:p>
                  </a:txBody>
                  <a:tcPr/>
                </a:tc>
                <a:extLst>
                  <a:ext uri="{0D108BD9-81ED-4DB2-BD59-A6C34878D82A}">
                    <a16:rowId xmlns:a16="http://schemas.microsoft.com/office/drawing/2014/main" val="10003"/>
                  </a:ext>
                </a:extLst>
              </a:tr>
              <a:tr h="0">
                <a:tc>
                  <a:txBody>
                    <a:bodyPr/>
                    <a:lstStyle/>
                    <a:p>
                      <a:pPr marL="0" marR="0" algn="just">
                        <a:spcBef>
                          <a:spcPts val="0"/>
                        </a:spcBef>
                        <a:spcAft>
                          <a:spcPts val="0"/>
                        </a:spcAft>
                      </a:pPr>
                      <a:r>
                        <a:rPr lang="en-CA" sz="1600" kern="100">
                          <a:effectLst/>
                        </a:rPr>
                        <a:t>Occupied; moving down; upper floors</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vMerge="1">
                  <a:txBody>
                    <a:bodyPr/>
                    <a:lstStyle/>
                    <a:p>
                      <a:endParaRPr lang="en-CA"/>
                    </a:p>
                  </a:txBody>
                  <a:tcPr/>
                </a:tc>
                <a:extLst>
                  <a:ext uri="{0D108BD9-81ED-4DB2-BD59-A6C34878D82A}">
                    <a16:rowId xmlns:a16="http://schemas.microsoft.com/office/drawing/2014/main" val="10004"/>
                  </a:ext>
                </a:extLst>
              </a:tr>
              <a:tr h="0">
                <a:tc>
                  <a:txBody>
                    <a:bodyPr/>
                    <a:lstStyle/>
                    <a:p>
                      <a:pPr marL="0" marR="0" algn="just">
                        <a:spcBef>
                          <a:spcPts val="0"/>
                        </a:spcBef>
                        <a:spcAft>
                          <a:spcPts val="0"/>
                        </a:spcAft>
                      </a:pPr>
                      <a:r>
                        <a:rPr lang="en-CA" sz="1600" kern="100">
                          <a:effectLst/>
                        </a:rPr>
                        <a:t>Occupied; moving down; lower floors</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0.9</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0.8</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vMerge="1">
                  <a:txBody>
                    <a:bodyPr/>
                    <a:lstStyle/>
                    <a:p>
                      <a:endParaRPr lang="en-CA"/>
                    </a:p>
                  </a:txBody>
                  <a:tcPr/>
                </a:tc>
                <a:extLst>
                  <a:ext uri="{0D108BD9-81ED-4DB2-BD59-A6C34878D82A}">
                    <a16:rowId xmlns:a16="http://schemas.microsoft.com/office/drawing/2014/main" val="10005"/>
                  </a:ext>
                </a:extLst>
              </a:tr>
              <a:tr h="0">
                <a:tc>
                  <a:txBody>
                    <a:bodyPr/>
                    <a:lstStyle/>
                    <a:p>
                      <a:pPr marL="0" marR="0" algn="just">
                        <a:spcBef>
                          <a:spcPts val="0"/>
                        </a:spcBef>
                        <a:spcAft>
                          <a:spcPts val="0"/>
                        </a:spcAft>
                      </a:pPr>
                      <a:r>
                        <a:rPr lang="en-CA" sz="1600" kern="100">
                          <a:effectLst/>
                        </a:rPr>
                        <a:t>SUM</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2.5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2.5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4.1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0.45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0.45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Sum</a:t>
                      </a:r>
                    </a:p>
                    <a:p>
                      <a:pPr marL="0" marR="0" algn="just">
                        <a:spcBef>
                          <a:spcPts val="0"/>
                        </a:spcBef>
                        <a:spcAft>
                          <a:spcPts val="0"/>
                        </a:spcAft>
                      </a:pPr>
                      <a:r>
                        <a:rPr lang="en-CA" sz="1600" kern="100">
                          <a:effectLst/>
                        </a:rPr>
                        <a:t>10</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marL="0" marR="0" algn="just">
                        <a:spcBef>
                          <a:spcPts val="0"/>
                        </a:spcBef>
                        <a:spcAft>
                          <a:spcPts val="0"/>
                        </a:spcAft>
                      </a:pPr>
                      <a:r>
                        <a:rPr lang="en-CA" sz="1600" kern="100">
                          <a:effectLst/>
                        </a:rPr>
                        <a:t>profile</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0.25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0.25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0.41</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0.045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a:effectLst/>
                        </a:rPr>
                        <a:t>0.045</a:t>
                      </a:r>
                      <a:endParaRPr lang="en-CA"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CA" sz="1600" kern="100" dirty="0">
                          <a:effectLst/>
                        </a:rPr>
                        <a:t>1</a:t>
                      </a:r>
                      <a:endParaRPr lang="en-CA"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808714D9-931A-4D2D-BB8E-08BBBAC2E509}"/>
              </a:ext>
            </a:extLst>
          </p:cNvPr>
          <p:cNvSpPr/>
          <p:nvPr/>
        </p:nvSpPr>
        <p:spPr>
          <a:xfrm>
            <a:off x="1475656" y="5647992"/>
            <a:ext cx="6995794" cy="646331"/>
          </a:xfrm>
          <a:prstGeom prst="rect">
            <a:avLst/>
          </a:prstGeom>
        </p:spPr>
        <p:txBody>
          <a:bodyPr wrap="square">
            <a:spAutoFit/>
          </a:bodyPr>
          <a:lstStyle/>
          <a:p>
            <a:r>
              <a:rPr lang="en-CA" sz="1800" b="0" dirty="0">
                <a:solidFill>
                  <a:srgbClr val="0000FF"/>
                </a:solidFill>
                <a:latin typeface="Arial" panose="020B0604020202020204" pitchFamily="34" charset="0"/>
              </a:rPr>
              <a:t>Test resources should be distributed among the programs operating the buttons based on their relative usage weights </a:t>
            </a:r>
            <a:endParaRPr lang="en-US" sz="1800" dirty="0"/>
          </a:p>
        </p:txBody>
      </p:sp>
    </p:spTree>
    <p:extLst>
      <p:ext uri="{BB962C8B-B14F-4D97-AF65-F5344CB8AC3E}">
        <p14:creationId xmlns:p14="http://schemas.microsoft.com/office/powerpoint/2010/main" val="2290556273"/>
      </p:ext>
    </p:extLst>
  </p:cSld>
  <p:clrMapOvr>
    <a:masterClrMapping/>
  </p:clrMapOvr>
  <p:transition>
    <p:dissolv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CA" sz="2800" dirty="0"/>
              <a:t>Black Box partitioning techniques give us a</a:t>
            </a:r>
          </a:p>
          <a:p>
            <a:pPr lvl="1"/>
            <a:r>
              <a:rPr lang="en-CA" sz="2400" dirty="0"/>
              <a:t>Systematic approach to identify values to be </a:t>
            </a:r>
            <a:r>
              <a:rPr lang="en-US" sz="2400" dirty="0"/>
              <a:t>tested per input/feature</a:t>
            </a:r>
          </a:p>
          <a:p>
            <a:pPr lvl="1"/>
            <a:r>
              <a:rPr lang="en-CA" sz="2400" dirty="0"/>
              <a:t>And couple of potential ways to combine them </a:t>
            </a:r>
            <a:r>
              <a:rPr lang="en-US" sz="2400" dirty="0"/>
              <a:t>(weak/strong/robust, etc.)</a:t>
            </a:r>
          </a:p>
          <a:p>
            <a:r>
              <a:rPr lang="en-US" sz="2800" dirty="0"/>
              <a:t>But ...  test </a:t>
            </a:r>
            <a:r>
              <a:rPr lang="en-CA" sz="2800" dirty="0"/>
              <a:t>suite size grows very rapidly with number of categories</a:t>
            </a:r>
          </a:p>
          <a:p>
            <a:r>
              <a:rPr lang="en-CA" dirty="0"/>
              <a:t>Can we use a non-exhaustive </a:t>
            </a:r>
            <a:r>
              <a:rPr lang="en-US" dirty="0"/>
              <a:t>approach?</a:t>
            </a:r>
          </a:p>
          <a:p>
            <a:pPr lvl="1"/>
            <a:r>
              <a:rPr lang="en-CA" sz="2400" dirty="0"/>
              <a:t>Pairwise (and t-way) combinatorial, category-partitions  and profile based testing do</a:t>
            </a:r>
            <a:endParaRPr lang="en-US"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93</a:t>
            </a:fld>
            <a:endParaRPr lang="en-US" altLang="ja-JP"/>
          </a:p>
        </p:txBody>
      </p:sp>
    </p:spTree>
    <p:extLst>
      <p:ext uri="{BB962C8B-B14F-4D97-AF65-F5344CB8AC3E}">
        <p14:creationId xmlns:p14="http://schemas.microsoft.com/office/powerpoint/2010/main" val="237063774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PWATCHLASTPREPREVISION" val="51"/>
  <p:tag name="MMPROD_NEXTUNIQUEID" val="10012"/>
  <p:tag name="MMPROD_UIDATA" val="&lt;database version=&quot;7.0&quot;&gt;&lt;object type=&quot;1&quot; unique_id=&quot;10001&quot;&gt;&lt;object type=&quot;2&quot; unique_id=&quot;10735&quot;&gt;&lt;object type=&quot;3&quot; unique_id=&quot;10736&quot;&gt;&lt;property id=&quot;20148&quot; value=&quot;5&quot;/&gt;&lt;property id=&quot;20300&quot; value=&quot;Slide 1 - &amp;quot;SENG 521&amp;#x0D;&amp;#x0A;Software Reliability &amp;amp; Software Quality&amp;quot;&quot;/&gt;&lt;property id=&quot;20307&quot; value=&quot;585&quot;/&gt;&lt;/object&gt;&lt;object type=&quot;3&quot; unique_id=&quot;10737&quot;&gt;&lt;property id=&quot;20148&quot; value=&quot;5&quot;/&gt;&lt;property id=&quot;20300&quot; value=&quot;Slide 2 - &amp;quot;Contents&amp;quot;&quot;/&gt;&lt;property id=&quot;20307&quot; value=&quot;527&quot;/&gt;&lt;/object&gt;&lt;object type=&quot;3&quot; unique_id=&quot;10739&quot;&gt;&lt;property id=&quot;20148&quot; value=&quot;5&quot;/&gt;&lt;property id=&quot;20300&quot; value=&quot;Slide 6 - &amp;quot;Terminology &amp;amp; Scope&amp;quot;&quot;/&gt;&lt;property id=&quot;20307&quot; value=&quot;1656&quot;/&gt;&lt;/object&gt;&lt;object type=&quot;3&quot; unique_id=&quot;10740&quot;&gt;&lt;property id=&quot;20148&quot; value=&quot;5&quot;/&gt;&lt;property id=&quot;20300&quot; value=&quot;Slide 8 - &amp;quot;Software Quality&amp;quot;&quot;/&gt;&lt;property id=&quot;20307&quot; value=&quot;1650&quot;/&gt;&lt;/object&gt;&lt;object type=&quot;3&quot; unique_id=&quot;10742&quot;&gt;&lt;property id=&quot;20148&quot; value=&quot;5&quot;/&gt;&lt;property id=&quot;20300&quot; value=&quot;Slide 9 - &amp;quot;At The End …&amp;quot;&quot;/&gt;&lt;property id=&quot;20307&quot; value=&quot;1652&quot;/&gt;&lt;/object&gt;&lt;object type=&quot;3&quot; unique_id=&quot;10743&quot;&gt;&lt;property id=&quot;20148&quot; value=&quot;5&quot;/&gt;&lt;property id=&quot;20300&quot; value=&quot;Slide 10 - &amp;quot;Question to Ask&amp;quot;&quot;/&gt;&lt;property id=&quot;20307&quot; value=&quot;1648&quot;/&gt;&lt;/object&gt;&lt;object type=&quot;3&quot; unique_id=&quot;10744&quot;&gt;&lt;property id=&quot;20148&quot; value=&quot;5&quot;/&gt;&lt;property id=&quot;20300&quot; value=&quot;Slide 11 - &amp;quot;Moral&amp;quot;&quot;/&gt;&lt;property id=&quot;20307&quot; value=&quot;1653&quot;/&gt;&lt;/object&gt;&lt;object type=&quot;3&quot; unique_id=&quot;10745&quot;&gt;&lt;property id=&quot;20148&quot; value=&quot;5&quot;/&gt;&lt;property id=&quot;20300&quot; value=&quot;Slide 12 - &amp;quot;Section 1&amp;quot;&quot;/&gt;&lt;property id=&quot;20307&quot; value=&quot;1440&quot;/&gt;&lt;/object&gt;&lt;object type=&quot;3&quot; unique_id=&quot;10746&quot;&gt;&lt;property id=&quot;20148&quot; value=&quot;5&quot;/&gt;&lt;property id=&quot;20300&quot; value=&quot;Slide 27 - &amp;quot;Cost of a Defect …&amp;quot;&quot;/&gt;&lt;property id=&quot;20307&quot; value=&quot;1614&quot;/&gt;&lt;/object&gt;&lt;object type=&quot;3&quot; unique_id=&quot;10749&quot;&gt;&lt;property id=&quot;20148&quot; value=&quot;5&quot;/&gt;&lt;property id=&quot;20300&quot; value=&quot;Slide 26 - &amp;quot;Fatal Software Examples&amp;quot;&quot;/&gt;&lt;property id=&quot;20307&quot; value=&quot;1641&quot;/&gt;&lt;/object&gt;&lt;object type=&quot;3&quot; unique_id=&quot;10752&quot;&gt;&lt;property id=&quot;20148&quot; value=&quot;5&quot;/&gt;&lt;property id=&quot;20300&quot; value=&quot;Slide 28 - &amp;quot;A Central Question&amp;quot;&quot;/&gt;&lt;property id=&quot;20307&quot; value=&quot;1379&quot;/&gt;&lt;/object&gt;&lt;object type=&quot;3&quot; unique_id=&quot;10753&quot;&gt;&lt;property id=&quot;20148&quot; value=&quot;5&quot;/&gt;&lt;property id=&quot;20300&quot; value=&quot;Slide 29 - &amp;quot;Two Extremes&amp;quot;&quot;/&gt;&lt;property id=&quot;20307&quot; value=&quot;1643&quot;/&gt;&lt;/object&gt;&lt;object type=&quot;3&quot; unique_id=&quot;10754&quot;&gt;&lt;property id=&quot;20148&quot; value=&quot;5&quot;/&gt;&lt;property id=&quot;20300&quot; value=&quot;Slide 30 - &amp;quot;Can We Remove All Bugs?&amp;quot;&quot;/&gt;&lt;property id=&quot;20307&quot; value=&quot;1642&quot;/&gt;&lt;/object&gt;&lt;object type=&quot;3&quot; unique_id=&quot;10755&quot;&gt;&lt;property id=&quot;20148&quot; value=&quot;5&quot;/&gt;&lt;property id=&quot;20300&quot; value=&quot;Slide 31 - &amp;quot;What Can We Learn from Failures?&amp;quot;&quot;/&gt;&lt;property id=&quot;20307&quot; value=&quot;1632&quot;/&gt;&lt;/object&gt;&lt;object type=&quot;3&quot; unique_id=&quot;10756&quot;&gt;&lt;property id=&quot;20148&quot; value=&quot;5&quot;/&gt;&lt;property id=&quot;20300&quot; value=&quot;Slide 32 - &amp;quot;How to Handle Defects?&amp;quot;&quot;/&gt;&lt;property id=&quot;20307&quot; value=&quot;1633&quot;/&gt;&lt;/object&gt;&lt;object type=&quot;3&quot; unique_id=&quot;10757&quot;&gt;&lt;property id=&quot;20148&quot; value=&quot;5&quot;/&gt;&lt;property id=&quot;20300&quot; value=&quot;Slide 33 - &amp;quot;What to Learn from Data?&amp;quot;&quot;/&gt;&lt;property id=&quot;20307&quot; value=&quot;1634&quot;/&gt;&lt;/object&gt;&lt;object type=&quot;3&quot; unique_id=&quot;10758&quot;&gt;&lt;property id=&quot;20148&quot; value=&quot;5&quot;/&gt;&lt;property id=&quot;20300&quot; value=&quot;Slide 34 - &amp;quot;What to Learn from Data?&amp;quot;&quot;/&gt;&lt;property id=&quot;20307&quot; value=&quot;1635&quot;/&gt;&lt;/object&gt;&lt;object type=&quot;3&quot; unique_id=&quot;10759&quot;&gt;&lt;property id=&quot;20148&quot; value=&quot;5&quot;/&gt;&lt;property id=&quot;20300&quot; value=&quot;Slide 35 - &amp;quot;A Typical Problem: Question&amp;quot;&quot;/&gt;&lt;property id=&quot;20307&quot; value=&quot;1636&quot;/&gt;&lt;/object&gt;&lt;object type=&quot;3&quot; unique_id=&quot;10760&quot;&gt;&lt;property id=&quot;20148&quot; value=&quot;5&quot;/&gt;&lt;property id=&quot;20300&quot; value=&quot;Slide 36 - &amp;quot;A Typical Problem: Answer&amp;quot;&quot;/&gt;&lt;property id=&quot;20307&quot; value=&quot;1646&quot;/&gt;&lt;/object&gt;&lt;object type=&quot;3&quot; unique_id=&quot;10761&quot;&gt;&lt;property id=&quot;20148&quot; value=&quot;5&quot;/&gt;&lt;property id=&quot;20300&quot; value=&quot;Slide 37 - &amp;quot;Another Typical Problem&amp;quot;&quot;/&gt;&lt;property id=&quot;20307&quot; value=&quot;1611&quot;/&gt;&lt;/object&gt;&lt;object type=&quot;3&quot; unique_id=&quot;10765&quot;&gt;&lt;property id=&quot;20148&quot; value=&quot;5&quot;/&gt;&lt;property id=&quot;20300&quot; value=&quot;Slide 38 - &amp;quot;Terminology&amp;quot;&quot;/&gt;&lt;property id=&quot;20307&quot; value=&quot;1381&quot;/&gt;&lt;/object&gt;&lt;object type=&quot;3&quot; unique_id=&quot;10766&quot;&gt;&lt;property id=&quot;20148&quot; value=&quot;5&quot;/&gt;&lt;property id=&quot;20300&quot; value=&quot;Slide 39 - &amp;quot;Definition: Service&amp;quot;&quot;/&gt;&lt;property id=&quot;20307&quot; value=&quot;1382&quot;/&gt;&lt;/object&gt;&lt;object type=&quot;3&quot; unique_id=&quot;10767&quot;&gt;&lt;property id=&quot;20148&quot; value=&quot;5&quot;/&gt;&lt;property id=&quot;20300&quot; value=&quot;Slide 40 - &amp;quot;Dependability: Treats&amp;quot;&quot;/&gt;&lt;property id=&quot;20307&quot; value=&quot;1384&quot;/&gt;&lt;/object&gt;&lt;object type=&quot;3&quot; unique_id=&quot;10768&quot;&gt;&lt;property id=&quot;20148&quot; value=&quot;5&quot;/&gt;&lt;property id=&quot;20300&quot; value=&quot;Slide 41 - &amp;quot;Definition: Failure&amp;quot;&quot;/&gt;&lt;property id=&quot;20307&quot; value=&quot;1628&quot;/&gt;&lt;/object&gt;&lt;object type=&quot;3&quot; unique_id=&quot;10769&quot;&gt;&lt;property id=&quot;20148&quot; value=&quot;5&quot;/&gt;&lt;property id=&quot;20300&quot; value=&quot;Slide 42 - &amp;quot;Failure Intensity &amp;amp; Density&amp;quot;&quot;/&gt;&lt;property id=&quot;20307&quot; value=&quot;1644&quot;/&gt;&lt;/object&gt;&lt;object type=&quot;3&quot; unique_id=&quot;10770&quot;&gt;&lt;property id=&quot;20148&quot; value=&quot;5&quot;/&gt;&lt;property id=&quot;20300&quot; value=&quot;Slide 43 - &amp;quot;Example: Failure Density&amp;quot;&quot;/&gt;&lt;property id=&quot;20307&quot; value=&quot;1655&quot;/&gt;&lt;/object&gt;&lt;object type=&quot;3&quot; unique_id=&quot;10771&quot;&gt;&lt;property id=&quot;20148&quot; value=&quot;5&quot;/&gt;&lt;property id=&quot;20300&quot; value=&quot;Slide 44 - &amp;quot;Failure Density vs. Inspection Effort &amp;quot;&quot;/&gt;&lt;property id=&quot;20307&quot; value=&quot;1659&quot;/&gt;&lt;/object&gt;&lt;object type=&quot;3&quot; unique_id=&quot;10772&quot;&gt;&lt;property id=&quot;20148&quot; value=&quot;5&quot;/&gt;&lt;property id=&quot;20300&quot; value=&quot;Slide 45 - &amp;quot;Definition: Fault&amp;quot;&quot;/&gt;&lt;property id=&quot;20307&quot; value=&quot;1386&quot;/&gt;&lt;/object&gt;&lt;object type=&quot;3&quot; unique_id=&quot;10773&quot;&gt;&lt;property id=&quot;20148&quot; value=&quot;5&quot;/&gt;&lt;property id=&quot;20300&quot; value=&quot;Slide 46 - &amp;quot;Definition: Error&amp;quot;&quot;/&gt;&lt;property id=&quot;20307&quot; value=&quot;1388&quot;/&gt;&lt;/object&gt;&lt;object type=&quot;3&quot; unique_id=&quot;10774&quot;&gt;&lt;property id=&quot;20148&quot; value=&quot;5&quot;/&gt;&lt;property id=&quot;20300&quot; value=&quot;Slide 47 - &amp;quot;Dependability: Attributes  /1&amp;quot;&quot;/&gt;&lt;property id=&quot;20307&quot; value=&quot;1389&quot;/&gt;&lt;/object&gt;&lt;object type=&quot;3&quot; unique_id=&quot;10775&quot;&gt;&lt;property id=&quot;20148&quot; value=&quot;5&quot;/&gt;&lt;property id=&quot;20300&quot; value=&quot;Slide 48 - &amp;quot;Dependability: Attributes  /2&amp;quot;&quot;/&gt;&lt;property id=&quot;20307&quot; value=&quot;1390&quot;/&gt;&lt;/object&gt;&lt;object type=&quot;3&quot; unique_id=&quot;10776&quot;&gt;&lt;property id=&quot;20148&quot; value=&quot;5&quot;/&gt;&lt;property id=&quot;20300&quot; value=&quot;Slide 49 - &amp;quot;Definition: Availability&amp;quot;&quot;/&gt;&lt;property id=&quot;20307&quot; value=&quot;1391&quot;/&gt;&lt;/object&gt;&lt;object type=&quot;3&quot; unique_id=&quot;10777&quot;&gt;&lt;property id=&quot;20148&quot; value=&quot;5&quot;/&gt;&lt;property id=&quot;20300&quot; value=&quot;Slide 50 - &amp;quot;Definition: Reliability  /1&amp;quot;&quot;/&gt;&lt;property id=&quot;20307&quot; value=&quot;1392&quot;/&gt;&lt;/object&gt;&lt;object type=&quot;3&quot; unique_id=&quot;10778&quot;&gt;&lt;property id=&quot;20148&quot; value=&quot;5&quot;/&gt;&lt;property id=&quot;20300&quot; value=&quot;Slide 51 - &amp;quot;Definition: Reliability  /2&amp;quot;&quot;/&gt;&lt;property id=&quot;20307&quot; value=&quot;1393&quot;/&gt;&lt;/object&gt;&lt;object type=&quot;3&quot; unique_id=&quot;10779&quot;&gt;&lt;property id=&quot;20148&quot; value=&quot;5&quot;/&gt;&lt;property id=&quot;20300&quot; value=&quot;Slide 52 - &amp;quot;Definition: Safety&amp;quot;&quot;/&gt;&lt;property id=&quot;20307&quot; value=&quot;1394&quot;/&gt;&lt;/object&gt;&lt;object type=&quot;3&quot; unique_id=&quot;10780&quot;&gt;&lt;property id=&quot;20148&quot; value=&quot;5&quot;/&gt;&lt;property id=&quot;20300&quot; value=&quot;Slide 53 - &amp;quot;Definition: Confidentiality &amp;quot;&quot;/&gt;&lt;property id=&quot;20307&quot; value=&quot;1395&quot;/&gt;&lt;/object&gt;&lt;object type=&quot;3&quot; unique_id=&quot;10781&quot;&gt;&lt;property id=&quot;20148&quot; value=&quot;5&quot;/&gt;&lt;property id=&quot;20300&quot; value=&quot;Slide 54 - &amp;quot;Definition: Integrity &amp;quot;&quot;/&gt;&lt;property id=&quot;20307&quot; value=&quot;1396&quot;/&gt;&lt;/object&gt;&lt;object type=&quot;3&quot; unique_id=&quot;10782&quot;&gt;&lt;property id=&quot;20148&quot; value=&quot;5&quot;/&gt;&lt;property id=&quot;20300&quot; value=&quot;Slide 55 - &amp;quot;Definition: Maintainability&amp;quot;&quot;/&gt;&lt;property id=&quot;20307&quot; value=&quot;1397&quot;/&gt;&lt;/object&gt;&lt;object type=&quot;3&quot; unique_id=&quot;10783&quot;&gt;&lt;property id=&quot;20148&quot; value=&quot;5&quot;/&gt;&lt;property id=&quot;20300&quot; value=&quot;Slide 56 - &amp;quot;Dependability: Means&amp;quot;&quot;/&gt;&lt;property id=&quot;20307&quot; value=&quot;1398&quot;/&gt;&lt;/object&gt;&lt;object type=&quot;3&quot; unique_id=&quot;10784&quot;&gt;&lt;property id=&quot;20148&quot; value=&quot;5&quot;/&gt;&lt;property id=&quot;20300&quot; value=&quot;Slide 57 - &amp;quot;Definition: Fault Prevention&amp;quot;&quot;/&gt;&lt;property id=&quot;20307&quot; value=&quot;1399&quot;/&gt;&lt;/object&gt;&lt;object type=&quot;3&quot; unique_id=&quot;10785&quot;&gt;&lt;property id=&quot;20148&quot; value=&quot;5&quot;/&gt;&lt;property id=&quot;20300&quot; value=&quot;Slide 58 - &amp;quot;Fault Prevention&amp;quot;&quot;/&gt;&lt;property id=&quot;20307&quot; value=&quot;1400&quot;/&gt;&lt;/object&gt;&lt;object type=&quot;3&quot; unique_id=&quot;10786&quot;&gt;&lt;property id=&quot;20148&quot; value=&quot;5&quot;/&gt;&lt;property id=&quot;20300&quot; value=&quot;Slide 59 - &amp;quot;Definition: Fault Tolerance&amp;quot;&quot;/&gt;&lt;property id=&quot;20307&quot; value=&quot;1403&quot;/&gt;&lt;/object&gt;&lt;object type=&quot;3&quot; unique_id=&quot;10787&quot;&gt;&lt;property id=&quot;20148&quot; value=&quot;5&quot;/&gt;&lt;property id=&quot;20300&quot; value=&quot;Slide 60 - &amp;quot;Fault Tolerance Process&amp;quot;&quot;/&gt;&lt;property id=&quot;20307&quot; value=&quot;1404&quot;/&gt;&lt;/object&gt;&lt;object type=&quot;3&quot; unique_id=&quot;10788&quot;&gt;&lt;property id=&quot;20148&quot; value=&quot;5&quot;/&gt;&lt;property id=&quot;20300&quot; value=&quot;Slide 61 - &amp;quot;Definition: Fault Removal  /1&amp;quot;&quot;/&gt;&lt;property id=&quot;20307&quot; value=&quot;1409&quot;/&gt;&lt;/object&gt;&lt;object type=&quot;3&quot; unique_id=&quot;10789&quot;&gt;&lt;property id=&quot;20148&quot; value=&quot;5&quot;/&gt;&lt;property id=&quot;20300&quot; value=&quot;Slide 62 - &amp;quot;Definition: Fault Removal  /2&amp;quot;&quot;/&gt;&lt;property id=&quot;20307&quot; value=&quot;1418&quot;/&gt;&lt;/object&gt;&lt;object type=&quot;3&quot; unique_id=&quot;10790&quot;&gt;&lt;property id=&quot;20148&quot; value=&quot;5&quot;/&gt;&lt;property id=&quot;20300&quot; value=&quot;Slide 63 - &amp;quot;Definition: Fault Forecasting&amp;quot;&quot;/&gt;&lt;property id=&quot;20307&quot; value=&quot;1410&quot;/&gt;&lt;/object&gt;&lt;object type=&quot;3&quot; unique_id=&quot;10811&quot;&gt;&lt;property id=&quot;20148&quot; value=&quot;5&quot;/&gt;&lt;property id=&quot;20300&quot; value=&quot;Slide 64 - &amp;quot;SRE: Process /1&amp;quot;&quot;/&gt;&lt;property id=&quot;20307&quot; value=&quot;543&quot;/&gt;&lt;/object&gt;&lt;object type=&quot;3&quot; unique_id=&quot;10812&quot;&gt;&lt;property id=&quot;20148&quot; value=&quot;5&quot;/&gt;&lt;property id=&quot;20300&quot; value=&quot;Slide 65 - &amp;quot;SRE: Process /2&amp;quot;&quot;/&gt;&lt;property id=&quot;20307&quot; value=&quot;1661&quot;/&gt;&lt;/object&gt;&lt;object type=&quot;3&quot; unique_id=&quot;10833&quot;&gt;&lt;property id=&quot;20148&quot; value=&quot;5&quot;/&gt;&lt;property id=&quot;20300&quot; value=&quot;Slide 66 - &amp;quot;Conclusions&amp;quot;&quot;/&gt;&lt;property id=&quot;20307&quot; value=&quot;568&quot;/&gt;&lt;/object&gt;&lt;object type=&quot;3&quot; unique_id=&quot;11548&quot;&gt;&lt;property id=&quot;20148&quot; value=&quot;5&quot;/&gt;&lt;property id=&quot;20300&quot; value=&quot;Slide 3 - &amp;quot;Contents&amp;quot;&quot;/&gt;&lt;property id=&quot;20307&quot; value=&quot;1665&quot;/&gt;&lt;/object&gt;&lt;object type=&quot;3&quot; unique_id=&quot;14839&quot;&gt;&lt;property id=&quot;20148&quot; value=&quot;5&quot;/&gt;&lt;property id=&quot;20300&quot; value=&quot;Slide 13 - &amp;quot;What is Quality?&amp;quot;&quot;/&gt;&lt;property id=&quot;20307&quot; value=&quot;1673&quot;/&gt;&lt;/object&gt;&lt;object type=&quot;3&quot; unique_id=&quot;14840&quot;&gt;&lt;property id=&quot;20148&quot; value=&quot;5&quot;/&gt;&lt;property id=&quot;20300&quot; value=&quot;Slide 15 - &amp;quot;What is Software Quality?&amp;quot;&quot;/&gt;&lt;property id=&quot;20307&quot; value=&quot;1674&quot;/&gt;&lt;/object&gt;&lt;object type=&quot;3&quot; unique_id=&quot;14841&quot;&gt;&lt;property id=&quot;20148&quot; value=&quot;5&quot;/&gt;&lt;property id=&quot;20300&quot; value=&quot;Slide 16 - &amp;quot;Definition: Software Quality&amp;quot;&quot;/&gt;&lt;property id=&quot;20307&quot; value=&quot;1675&quot;/&gt;&lt;/object&gt;&lt;object type=&quot;3&quot; unique_id=&quot;14844&quot;&gt;&lt;property id=&quot;20148&quot; value=&quot;5&quot;/&gt;&lt;property id=&quot;20300&quot; value=&quot;Slide 20 - &amp;quot;Quality vs. Project Costs&amp;quot;&quot;/&gt;&lt;property id=&quot;20307&quot; value=&quot;1676&quot;/&gt;&lt;/object&gt;&lt;object type=&quot;3&quot; unique_id=&quot;14845&quot;&gt;&lt;property id=&quot;20148&quot; value=&quot;5&quot;/&gt;&lt;property id=&quot;20300&quot; value=&quot;Slide 21 - &amp;quot;Total Cost Distribution&amp;quot;&quot;/&gt;&lt;property id=&quot;20307&quot; value=&quot;1677&quot;/&gt;&lt;/object&gt;&lt;object type=&quot;3&quot; unique_id=&quot;14846&quot;&gt;&lt;property id=&quot;20148&quot; value=&quot;5&quot;/&gt;&lt;property id=&quot;20300&quot; value=&quot;Slide 22 - &amp;quot;1) How to Build Quality into a System?&amp;quot;&quot;/&gt;&lt;property id=&quot;20307&quot; value=&quot;1678&quot;/&gt;&lt;/object&gt;&lt;object type=&quot;3&quot; unique_id=&quot;14847&quot;&gt;&lt;property id=&quot;20148&quot; value=&quot;5&quot;/&gt;&lt;property id=&quot;20300&quot; value=&quot;Slide 23 - &amp;quot;2) How to Assess Quality of a System?&amp;quot;&quot;/&gt;&lt;property id=&quot;20307&quot; value=&quot;1682&quot;/&gt;&lt;/object&gt;&lt;object type=&quot;3&quot; unique_id=&quot;14848&quot;&gt;&lt;property id=&quot;20148&quot; value=&quot;5&quot;/&gt;&lt;property id=&quot;20300&quot; value=&quot;Slide 24 - &amp;quot;How Do We Assess Quality?&amp;quot;&quot;/&gt;&lt;property id=&quot;20307&quot; value=&quot;1687&quot;/&gt;&lt;/object&gt;&lt;object type=&quot;3&quot; unique_id=&quot;14849&quot;&gt;&lt;property id=&quot;20148&quot; value=&quot;5&quot;/&gt;&lt;property id=&quot;20300&quot; value=&quot;Slide 25 - &amp;quot;Pre-release Quality&amp;quot;&quot;/&gt;&lt;property id=&quot;20307&quot; value=&quot;1688&quot;/&gt;&lt;/object&gt;&lt;object type=&quot;3&quot; unique_id=&quot;15182&quot;&gt;&lt;property id=&quot;20148&quot; value=&quot;5&quot;/&gt;&lt;property id=&quot;20300&quot; value=&quot;Slide 67&quot;/&gt;&lt;property id=&quot;20307&quot; value=&quot;1689&quot;/&gt;&lt;/object&gt;&lt;object type=&quot;3&quot; unique_id=&quot;15291&quot;&gt;&lt;property id=&quot;20148&quot; value=&quot;5&quot;/&gt;&lt;property id=&quot;20300&quot; value=&quot;Slide 14 - &amp;quot;Quality: Various Views&amp;quot;&quot;/&gt;&lt;property id=&quot;20307&quot; value=&quot;1690&quot;/&gt;&lt;/object&gt;&lt;object type=&quot;3&quot; unique_id=&quot;15721&quot;&gt;&lt;property id=&quot;20148&quot; value=&quot;5&quot;/&gt;&lt;property id=&quot;20300&quot; value=&quot;Slide 17 - &amp;quot;Quality Model: ISO 9126&amp;quot;&quot;/&gt;&lt;property id=&quot;20307&quot; value=&quot;1694&quot;/&gt;&lt;/object&gt;&lt;object type=&quot;3&quot; unique_id=&quot;15722&quot;&gt;&lt;property id=&quot;20148&quot; value=&quot;5&quot;/&gt;&lt;property id=&quot;20300&quot; value=&quot;Slide 18 - &amp;quot;Quality Model – Structure&amp;quot;&quot;/&gt;&lt;property id=&quot;20307&quot; value=&quot;1691&quot;/&gt;&lt;/object&gt;&lt;object type=&quot;3&quot; unique_id=&quot;15723&quot;&gt;&lt;property id=&quot;20148&quot; value=&quot;5&quot;/&gt;&lt;property id=&quot;20300&quot; value=&quot;Slide 19 - &amp;quot;Example: Attribute Expansion&amp;quot;&quot;/&gt;&lt;property id=&quot;20307&quot; value=&quot;1692&quot;/&gt;&lt;/object&gt;&lt;object type=&quot;3&quot; unique_id=&quot;15932&quot;&gt;&lt;property id=&quot;20148&quot; value=&quot;5&quot;/&gt;&lt;property id=&quot;20300&quot; value=&quot;Slide 4 - &amp;quot;What Affects Quality?&amp;quot;&quot;/&gt;&lt;property id=&quot;20307&quot; value=&quot;1696&quot;/&gt;&lt;/object&gt;&lt;object type=&quot;3&quot; unique_id=&quot;15933&quot;&gt;&lt;property id=&quot;20148&quot; value=&quot;5&quot;/&gt;&lt;property id=&quot;20300&quot; value=&quot;Slide 5 - &amp;quot;What Affects Software Quality?&amp;quot;&quot;/&gt;&lt;property id=&quot;20307&quot; value=&quot;1697&quot;/&gt;&lt;/object&gt;&lt;object type=&quot;3&quot; unique_id=&quot;15934&quot;&gt;&lt;property id=&quot;20148&quot; value=&quot;5&quot;/&gt;&lt;property id=&quot;20300&quot; value=&quot;Slide 7 - &amp;quot;Software Reliability&amp;quot;&quot;/&gt;&lt;property id=&quot;20307&quot; value=&quot;1695&quot;/&gt;&lt;/object&gt;&lt;/object&gt;&lt;object type=&quot;8&quot; unique_id=&quot;10935&quot;&gt;&lt;/object&gt;&lt;/object&gt;&lt;/database&gt;"/>
  <p:tag name="SECTOMILLISECCONVERTED" val="1"/>
</p:tagLst>
</file>

<file path=ppt/theme/theme1.xml><?xml version="1.0" encoding="utf-8"?>
<a:theme xmlns:a="http://schemas.openxmlformats.org/drawingml/2006/main" name="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UofC_template</Template>
  <TotalTime>9345</TotalTime>
  <Words>7658</Words>
  <Application>Microsoft Office PowerPoint</Application>
  <PresentationFormat>On-screen Show (4:3)</PresentationFormat>
  <Paragraphs>1449</Paragraphs>
  <Slides>93</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4</vt:i4>
      </vt:variant>
      <vt:variant>
        <vt:lpstr>Slide Titles</vt:lpstr>
      </vt:variant>
      <vt:variant>
        <vt:i4>93</vt:i4>
      </vt:variant>
    </vt:vector>
  </HeadingPairs>
  <TitlesOfParts>
    <vt:vector size="109" baseType="lpstr">
      <vt:lpstr>Arial-BoldMT</vt:lpstr>
      <vt:lpstr>Calibri-Bold</vt:lpstr>
      <vt:lpstr>Arial</vt:lpstr>
      <vt:lpstr>Arial Rounded MT Bold</vt:lpstr>
      <vt:lpstr>Calibri</vt:lpstr>
      <vt:lpstr>Century</vt:lpstr>
      <vt:lpstr>Courier New</vt:lpstr>
      <vt:lpstr>Helvetica</vt:lpstr>
      <vt:lpstr>Tahoma</vt:lpstr>
      <vt:lpstr>Times New Roman</vt:lpstr>
      <vt:lpstr>Wingdings</vt:lpstr>
      <vt:lpstr>UofC_template</vt:lpstr>
      <vt:lpstr>Equation.3</vt:lpstr>
      <vt:lpstr>Document</vt:lpstr>
      <vt:lpstr>Equation</vt:lpstr>
      <vt:lpstr>Photo Editor Photo</vt:lpstr>
      <vt:lpstr>SENG 438 Software Testing, Reliability &amp; Quality</vt:lpstr>
      <vt:lpstr>Last Week</vt:lpstr>
      <vt:lpstr>Contents</vt:lpstr>
      <vt:lpstr>Review: Black- vs. White-box</vt:lpstr>
      <vt:lpstr>Review: Black- vs. White-box</vt:lpstr>
      <vt:lpstr>Review: Black- vs. White-box</vt:lpstr>
      <vt:lpstr>BB Test Generation</vt:lpstr>
      <vt:lpstr>Testing Flight Reservation App</vt:lpstr>
      <vt:lpstr>Testing Flight Reservation App</vt:lpstr>
      <vt:lpstr>Equivalence Class Testing (ECT)</vt:lpstr>
      <vt:lpstr>Equivalence Classes</vt:lpstr>
      <vt:lpstr>Partitioning Example 1</vt:lpstr>
      <vt:lpstr>Equivalence Class Testing  </vt:lpstr>
      <vt:lpstr>Partitioning Example 2</vt:lpstr>
      <vt:lpstr>Partitioning Example 3</vt:lpstr>
      <vt:lpstr>Partitioning Example 3 (cont’d)</vt:lpstr>
      <vt:lpstr>Weak/Strong ECT</vt:lpstr>
      <vt:lpstr>Weak-Normal ECT</vt:lpstr>
      <vt:lpstr>Strong-Normal ECT</vt:lpstr>
      <vt:lpstr>Example: Weak ECT</vt:lpstr>
      <vt:lpstr>Example: Strong ECT</vt:lpstr>
      <vt:lpstr>ECT Example: NextDate</vt:lpstr>
      <vt:lpstr>ECT Example (cont’d)</vt:lpstr>
      <vt:lpstr>ECT Example (cont’d)</vt:lpstr>
      <vt:lpstr>ECT Example (cont’d)</vt:lpstr>
      <vt:lpstr>ECT Example (cont’d)</vt:lpstr>
      <vt:lpstr>ECT Example (cont’d)</vt:lpstr>
      <vt:lpstr>Example 2</vt:lpstr>
      <vt:lpstr>Equivalence Classes /1</vt:lpstr>
      <vt:lpstr>Equivalence Classes /2</vt:lpstr>
      <vt:lpstr>Equivalence Classes /3</vt:lpstr>
      <vt:lpstr>Equivalence Classes /4</vt:lpstr>
      <vt:lpstr>Equivalence Classes /5</vt:lpstr>
      <vt:lpstr>Equivalence Classes /6</vt:lpstr>
      <vt:lpstr>ECT: Summary</vt:lpstr>
      <vt:lpstr>Section 2</vt:lpstr>
      <vt:lpstr>Boundary Value Testing (BVT)</vt:lpstr>
      <vt:lpstr>Error at the Boundaries</vt:lpstr>
      <vt:lpstr>Boundary Value Analysis</vt:lpstr>
      <vt:lpstr>BVT: How to</vt:lpstr>
      <vt:lpstr>BVT: Example</vt:lpstr>
      <vt:lpstr>BVT: Example (cont’d)</vt:lpstr>
      <vt:lpstr>BVT: Limitations</vt:lpstr>
      <vt:lpstr>Boundary Value Hints</vt:lpstr>
      <vt:lpstr>Boundary Value Hints  /1</vt:lpstr>
      <vt:lpstr>Boundary Value Hints  /2</vt:lpstr>
      <vt:lpstr>Example</vt:lpstr>
      <vt:lpstr>Example  (cont’d)</vt:lpstr>
      <vt:lpstr>Example  (cont’d)</vt:lpstr>
      <vt:lpstr>Example  (cont’d)</vt:lpstr>
      <vt:lpstr>BB Testing Variations</vt:lpstr>
      <vt:lpstr>Robustness Testing</vt:lpstr>
      <vt:lpstr>Weak-Robust ECT</vt:lpstr>
      <vt:lpstr>Strong-Robust ECT</vt:lpstr>
      <vt:lpstr>Worst Case Testing (WCT)</vt:lpstr>
      <vt:lpstr>WCT for 2 Variables</vt:lpstr>
      <vt:lpstr>Robust WCT for 2 Variables</vt:lpstr>
      <vt:lpstr>Category-Partition Testing</vt:lpstr>
      <vt:lpstr>Section 3</vt:lpstr>
      <vt:lpstr>Decision Tables</vt:lpstr>
      <vt:lpstr>Testing Using Decision Table</vt:lpstr>
      <vt:lpstr>Testing Using Decision Table</vt:lpstr>
      <vt:lpstr>Testing Using Decision Table</vt:lpstr>
      <vt:lpstr>Decision Tables - Structure</vt:lpstr>
      <vt:lpstr>Testing Using Decision Table</vt:lpstr>
      <vt:lpstr>Testing Using Decision Table</vt:lpstr>
      <vt:lpstr>Example: Decision Table</vt:lpstr>
      <vt:lpstr>Example: Decision Table</vt:lpstr>
      <vt:lpstr>Example: Decision Table</vt:lpstr>
      <vt:lpstr>Section 4</vt:lpstr>
      <vt:lpstr>Combinatorial Testing</vt:lpstr>
      <vt:lpstr>Combinatorial Testing</vt:lpstr>
      <vt:lpstr>Combinatorial Testing</vt:lpstr>
      <vt:lpstr>Combinatorial Testing</vt:lpstr>
      <vt:lpstr>Combinatorial Testing</vt:lpstr>
      <vt:lpstr>Terminology</vt:lpstr>
      <vt:lpstr>Minimum Set Covering Array</vt:lpstr>
      <vt:lpstr>NIST’s Covering Array Tool</vt:lpstr>
      <vt:lpstr>Example</vt:lpstr>
      <vt:lpstr>Combinatorial Testing</vt:lpstr>
      <vt:lpstr>Section 5</vt:lpstr>
      <vt:lpstr>Definition: Profile</vt:lpstr>
      <vt:lpstr>Definition: Operational Profile</vt:lpstr>
      <vt:lpstr>Representation</vt:lpstr>
      <vt:lpstr>Representation: Tabular</vt:lpstr>
      <vt:lpstr>Representation: Graphical</vt:lpstr>
      <vt:lpstr>Example 1</vt:lpstr>
      <vt:lpstr>Example 1</vt:lpstr>
      <vt:lpstr>Example 2</vt:lpstr>
      <vt:lpstr>Example 2</vt:lpstr>
      <vt:lpstr>Example 2</vt:lpstr>
      <vt:lpstr>Example 2</vt:lpstr>
      <vt:lpstr>Conclusions</vt:lpstr>
    </vt:vector>
  </TitlesOfParts>
  <Company>埼玉大学情報システム工学科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521</dc:title>
  <dc:subject>Behrouz H. Far</dc:subject>
  <dc:creator>Behrouz H. Far</dc:creator>
  <cp:lastModifiedBy>Behrouz Far</cp:lastModifiedBy>
  <cp:revision>728</cp:revision>
  <cp:lastPrinted>2018-02-01T20:12:02Z</cp:lastPrinted>
  <dcterms:created xsi:type="dcterms:W3CDTF">1997-04-20T23:51:09Z</dcterms:created>
  <dcterms:modified xsi:type="dcterms:W3CDTF">2019-02-05T20:43:11Z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50</vt:i4>
  </property>
  <property fmtid="{D5CDD505-2E9C-101B-9397-08002B2CF9AE}" pid="5" name="ScreenSize">
    <vt:i4>2</vt:i4>
  </property>
  <property fmtid="{D5CDD505-2E9C-101B-9397-08002B2CF9AE}" pid="6" name="ScreenUsage">
    <vt:i4>2</vt:i4>
  </property>
  <property fmtid="{D5CDD505-2E9C-101B-9397-08002B2CF9AE}" pid="7" name="MailAddress">
    <vt:lpwstr>far@cit.ics.saitama-u.ac.jp</vt:lpwstr>
  </property>
  <property fmtid="{D5CDD505-2E9C-101B-9397-08002B2CF9AE}" pid="8" name="HomePage">
    <vt:lpwstr>http://www.cit.ics.saitama-u.ac.jp/~far/</vt:lpwstr>
  </property>
  <property fmtid="{D5CDD505-2E9C-101B-9397-08002B2CF9AE}" pid="9" name="Other">
    <vt:lpwstr>知識工学（53240）</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Z:\lect_99\Ke99\Html</vt:lpwstr>
  </property>
</Properties>
</file>